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6" r:id="rId3"/>
    <p:sldId id="257" r:id="rId4"/>
    <p:sldId id="259" r:id="rId5"/>
    <p:sldId id="260" r:id="rId6"/>
    <p:sldId id="261" r:id="rId7"/>
    <p:sldId id="262" r:id="rId8"/>
    <p:sldId id="263" r:id="rId9"/>
    <p:sldId id="265" r:id="rId10"/>
    <p:sldId id="266" r:id="rId11"/>
    <p:sldId id="267" r:id="rId12"/>
    <p:sldId id="268" r:id="rId13"/>
    <p:sldId id="269" r:id="rId14"/>
    <p:sldId id="270" r:id="rId15"/>
    <p:sldId id="278" r:id="rId16"/>
    <p:sldId id="279" r:id="rId17"/>
    <p:sldId id="264" r:id="rId18"/>
    <p:sldId id="271" r:id="rId19"/>
    <p:sldId id="272" r:id="rId20"/>
    <p:sldId id="273" r:id="rId21"/>
    <p:sldId id="280" r:id="rId22"/>
    <p:sldId id="258"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150" d="100"/>
          <a:sy n="150" d="100"/>
        </p:scale>
        <p:origin x="-504" y="6"/>
      </p:cViewPr>
      <p:guideLst>
        <p:guide orient="horz" pos="2160"/>
        <p:guide pos="2880"/>
      </p:guideLst>
    </p:cSldViewPr>
  </p:slideViewPr>
  <p:outlineViewPr>
    <p:cViewPr>
      <p:scale>
        <a:sx n="33" d="100"/>
        <a:sy n="33" d="100"/>
      </p:scale>
      <p:origin x="0" y="1853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19.11.2024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19.11.2024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19.11.2024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19.11.2024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19.11.2024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19.11.2024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19.11.2024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19.11.2024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19.11.2024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19.11.2024</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19.11.2024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19.11.2024</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OKUL KURALLARI bilgilendirme semineri</a:t>
            </a:r>
            <a:endParaRPr lang="tr-TR" dirty="0"/>
          </a:p>
        </p:txBody>
      </p:sp>
      <p:sp>
        <p:nvSpPr>
          <p:cNvPr id="3" name="Alt Başlık 2"/>
          <p:cNvSpPr>
            <a:spLocks noGrp="1"/>
          </p:cNvSpPr>
          <p:nvPr>
            <p:ph type="subTitle" idx="1"/>
          </p:nvPr>
        </p:nvSpPr>
        <p:spPr/>
        <p:txBody>
          <a:bodyPr>
            <a:normAutofit fontScale="32500" lnSpcReduction="20000"/>
          </a:bodyPr>
          <a:lstStyle/>
          <a:p>
            <a:r>
              <a:rPr lang="tr-TR" sz="1800" b="1" u="sng" dirty="0" smtClean="0"/>
              <a:t>REHBERLİK SERVİSİ</a:t>
            </a:r>
          </a:p>
          <a:p>
            <a:r>
              <a:rPr lang="tr-TR" sz="2000" b="1" dirty="0" smtClean="0"/>
              <a:t>Birol şen – </a:t>
            </a:r>
            <a:r>
              <a:rPr lang="tr-TR" sz="2000" b="1" dirty="0" err="1" smtClean="0"/>
              <a:t>mustafa</a:t>
            </a:r>
            <a:r>
              <a:rPr lang="tr-TR" sz="2000" b="1" dirty="0" smtClean="0"/>
              <a:t> fatih </a:t>
            </a:r>
            <a:r>
              <a:rPr lang="tr-TR" sz="2000" b="1" dirty="0" err="1" smtClean="0"/>
              <a:t>akay</a:t>
            </a:r>
            <a:endParaRPr lang="tr-TR" sz="2000" b="1" dirty="0"/>
          </a:p>
        </p:txBody>
      </p:sp>
    </p:spTree>
    <p:extLst>
      <p:ext uri="{BB962C8B-B14F-4D97-AF65-F5344CB8AC3E}">
        <p14:creationId xmlns:p14="http://schemas.microsoft.com/office/powerpoint/2010/main" val="302224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1800" dirty="0">
                <a:latin typeface="Algerian" panose="04020705040A02060702" pitchFamily="82" charset="0"/>
              </a:rPr>
              <a:t>Disiplin cezasını gerektiren davranış ve fiiller</a:t>
            </a:r>
            <a:endParaRPr lang="tr-TR" sz="1800" dirty="0"/>
          </a:p>
        </p:txBody>
      </p:sp>
      <p:sp>
        <p:nvSpPr>
          <p:cNvPr id="3" name="İçerik Yer Tutucusu 2"/>
          <p:cNvSpPr>
            <a:spLocks noGrp="1"/>
          </p:cNvSpPr>
          <p:nvPr>
            <p:ph idx="1"/>
          </p:nvPr>
        </p:nvSpPr>
        <p:spPr>
          <a:xfrm>
            <a:off x="822960" y="1100628"/>
            <a:ext cx="6989400" cy="3984556"/>
          </a:xfrm>
        </p:spPr>
        <p:txBody>
          <a:bodyPr>
            <a:normAutofit fontScale="77500" lnSpcReduction="20000"/>
          </a:bodyPr>
          <a:lstStyle/>
          <a:p>
            <a:pPr algn="just"/>
            <a:r>
              <a:rPr lang="tr-TR" dirty="0"/>
              <a:t>g) </a:t>
            </a:r>
            <a:r>
              <a:rPr lang="tr-TR" b="0" dirty="0" smtClean="0"/>
              <a:t>Müstehcen </a:t>
            </a:r>
            <a:r>
              <a:rPr lang="tr-TR" b="0" dirty="0"/>
              <a:t>veya yasaklanmış araç, gereç, doküman ve benzerlerini </a:t>
            </a:r>
            <a:endParaRPr lang="tr-TR" b="0" dirty="0" smtClean="0"/>
          </a:p>
          <a:p>
            <a:pPr algn="just"/>
            <a:r>
              <a:rPr lang="tr-TR" b="0" dirty="0" smtClean="0"/>
              <a:t>dağıtmak</a:t>
            </a:r>
            <a:r>
              <a:rPr lang="tr-TR" b="0" dirty="0"/>
              <a:t>, duvarlara ve diğer yerlere asmak, yapıştırmak, yazmak; </a:t>
            </a:r>
            <a:endParaRPr lang="tr-TR" b="0" dirty="0" smtClean="0"/>
          </a:p>
          <a:p>
            <a:pPr algn="just"/>
            <a:r>
              <a:rPr lang="tr-TR" b="0" dirty="0" smtClean="0"/>
              <a:t>bu </a:t>
            </a:r>
            <a:r>
              <a:rPr lang="tr-TR" b="0" dirty="0"/>
              <a:t>amaçlar için okul araç-gerecini ve eklentilerini kullanmak, </a:t>
            </a:r>
            <a:endParaRPr lang="tr-TR" b="0" dirty="0" smtClean="0"/>
          </a:p>
          <a:p>
            <a:pPr algn="just"/>
            <a:r>
              <a:rPr lang="tr-TR" dirty="0" smtClean="0"/>
              <a:t>ğ</a:t>
            </a:r>
            <a:r>
              <a:rPr lang="tr-TR" dirty="0"/>
              <a:t>) </a:t>
            </a:r>
            <a:r>
              <a:rPr lang="tr-TR" sz="3600" dirty="0" smtClean="0"/>
              <a:t>Bilişim </a:t>
            </a:r>
            <a:r>
              <a:rPr lang="tr-TR" sz="3600" dirty="0"/>
              <a:t>araçları veya sosyal medya yoluyla eğitim ve öğretim faaliyetlerine ve kişilere zarar vermek</a:t>
            </a:r>
            <a:r>
              <a:rPr lang="tr-TR" b="0" dirty="0"/>
              <a:t>, </a:t>
            </a:r>
            <a:endParaRPr lang="tr-TR" b="0" dirty="0" smtClean="0"/>
          </a:p>
          <a:p>
            <a:pPr algn="just"/>
            <a:r>
              <a:rPr lang="tr-TR" dirty="0" smtClean="0"/>
              <a:t>h</a:t>
            </a:r>
            <a:r>
              <a:rPr lang="tr-TR" dirty="0"/>
              <a:t>) </a:t>
            </a:r>
            <a:r>
              <a:rPr lang="tr-TR" b="0" dirty="0" smtClean="0"/>
              <a:t>Okula </a:t>
            </a:r>
            <a:r>
              <a:rPr lang="tr-TR" b="0" dirty="0"/>
              <a:t>geldiği hâlde özürsüz eğitim ve öğretim faaliyetlerine, törenlere ve diğer sosyal etkinliklere katılmamayı, geç katılmayı veya erken ayrılmayı alışkanlık haline getirmek, </a:t>
            </a:r>
            <a:endParaRPr lang="tr-TR" b="0" dirty="0" smtClean="0"/>
          </a:p>
          <a:p>
            <a:pPr algn="just"/>
            <a:r>
              <a:rPr lang="tr-TR" sz="2100" dirty="0" smtClean="0"/>
              <a:t>ı</a:t>
            </a:r>
            <a:r>
              <a:rPr lang="tr-TR" sz="2100" dirty="0"/>
              <a:t>) Kavga etmek, başkalarına fiili şiddet uygulamak, </a:t>
            </a:r>
            <a:endParaRPr lang="tr-TR" sz="2100" dirty="0" smtClean="0"/>
          </a:p>
          <a:p>
            <a:pPr marL="0" indent="0" algn="just"/>
            <a:r>
              <a:rPr lang="tr-TR" b="0" dirty="0" smtClean="0"/>
              <a:t>Okul </a:t>
            </a:r>
            <a:r>
              <a:rPr lang="tr-TR" b="0" dirty="0"/>
              <a:t>binası, eklenti ve donanımlarına, arkadaşlarının araç-gerecine siyasi, ideolojik veya müstehcen amaçlı yazılar yazmak, resim veya semboller çizmek, </a:t>
            </a:r>
            <a:endParaRPr lang="tr-TR" b="0" dirty="0" smtClean="0"/>
          </a:p>
          <a:p>
            <a:pPr marL="0" indent="0" algn="just"/>
            <a:r>
              <a:rPr lang="tr-TR" dirty="0" smtClean="0"/>
              <a:t>j</a:t>
            </a:r>
            <a:r>
              <a:rPr lang="tr-TR" dirty="0"/>
              <a:t>) </a:t>
            </a:r>
            <a:r>
              <a:rPr lang="tr-TR" b="0" dirty="0"/>
              <a:t>Toplu kopya çekmek veya çekilmesine yardımcı olmak, </a:t>
            </a:r>
            <a:endParaRPr lang="tr-TR" b="0" dirty="0" smtClean="0"/>
          </a:p>
          <a:p>
            <a:pPr marL="0" indent="0" algn="just"/>
            <a:r>
              <a:rPr lang="tr-TR" dirty="0" smtClean="0"/>
              <a:t>k</a:t>
            </a:r>
            <a:r>
              <a:rPr lang="tr-TR" dirty="0"/>
              <a:t>) </a:t>
            </a:r>
            <a:r>
              <a:rPr lang="tr-TR" b="0" dirty="0"/>
              <a:t>Sarhoşluk veren zararlı maddeleri bulundurmak veya kullanmak, </a:t>
            </a:r>
            <a:endParaRPr lang="tr-TR" b="0" dirty="0" smtClean="0"/>
          </a:p>
          <a:p>
            <a:pPr marL="0" indent="0" algn="just"/>
            <a:r>
              <a:rPr lang="tr-TR" sz="2100" dirty="0" smtClean="0"/>
              <a:t>l</a:t>
            </a:r>
            <a:r>
              <a:rPr lang="tr-TR" sz="2100" dirty="0"/>
              <a:t>) </a:t>
            </a:r>
            <a:r>
              <a:rPr lang="tr-TR" sz="2100" dirty="0" smtClean="0"/>
              <a:t>Millî </a:t>
            </a:r>
            <a:r>
              <a:rPr lang="tr-TR" sz="2100" dirty="0"/>
              <a:t>ve manevi değerlere, genel ahlak ve adaba uygun olmayan tutum ve davranışlarda bulunmak. </a:t>
            </a:r>
          </a:p>
          <a:p>
            <a:pPr algn="just"/>
            <a:endParaRPr lang="tr-TR" b="0" dirty="0"/>
          </a:p>
        </p:txBody>
      </p:sp>
      <p:sp>
        <p:nvSpPr>
          <p:cNvPr id="4" name="Dikdörtgen 3"/>
          <p:cNvSpPr/>
          <p:nvPr/>
        </p:nvSpPr>
        <p:spPr>
          <a:xfrm rot="2160799">
            <a:off x="7102386" y="467364"/>
            <a:ext cx="1867159"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tr-TR" sz="2400" dirty="0"/>
              <a:t>1-5 </a:t>
            </a:r>
            <a:r>
              <a:rPr lang="tr-TR" sz="2400" dirty="0" smtClean="0"/>
              <a:t>gün</a:t>
            </a:r>
          </a:p>
          <a:p>
            <a:pPr algn="ctr"/>
            <a:r>
              <a:rPr lang="tr-TR" sz="2400" dirty="0" smtClean="0"/>
              <a:t>kısa </a:t>
            </a:r>
            <a:r>
              <a:rPr lang="tr-TR" sz="2400" dirty="0"/>
              <a:t>süreli uzaklaştırma</a:t>
            </a:r>
            <a:endPar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92287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1800" dirty="0">
                <a:latin typeface="Algerian" panose="04020705040A02060702" pitchFamily="82" charset="0"/>
              </a:rPr>
              <a:t>Disiplin cezasını gerektiren davranış ve fiiller</a:t>
            </a:r>
            <a:endParaRPr lang="tr-TR" sz="1800" dirty="0"/>
          </a:p>
        </p:txBody>
      </p:sp>
      <p:sp>
        <p:nvSpPr>
          <p:cNvPr id="3" name="İçerik Yer Tutucusu 2"/>
          <p:cNvSpPr>
            <a:spLocks noGrp="1"/>
          </p:cNvSpPr>
          <p:nvPr>
            <p:ph idx="1"/>
          </p:nvPr>
        </p:nvSpPr>
        <p:spPr>
          <a:xfrm>
            <a:off x="822960" y="1100628"/>
            <a:ext cx="6989400" cy="3984556"/>
          </a:xfrm>
        </p:spPr>
        <p:txBody>
          <a:bodyPr>
            <a:normAutofit fontScale="77500" lnSpcReduction="20000"/>
          </a:bodyPr>
          <a:lstStyle/>
          <a:p>
            <a:pPr algn="just">
              <a:buAutoNum type="alphaLcParenR"/>
            </a:pPr>
            <a:r>
              <a:rPr lang="tr-TR" sz="2500" dirty="0" smtClean="0"/>
              <a:t>Türk </a:t>
            </a:r>
            <a:r>
              <a:rPr lang="tr-TR" sz="2500" dirty="0"/>
              <a:t>Bayrağına, ülkeyi, milleti ve devleti temsil eden sembollere saygısızlık etmek, </a:t>
            </a:r>
            <a:endParaRPr lang="tr-TR" sz="2500" dirty="0" smtClean="0"/>
          </a:p>
          <a:p>
            <a:pPr algn="just">
              <a:buAutoNum type="alphaLcParenR"/>
            </a:pPr>
            <a:r>
              <a:rPr lang="tr-TR" sz="2300" dirty="0" smtClean="0"/>
              <a:t>Millî </a:t>
            </a:r>
            <a:r>
              <a:rPr lang="tr-TR" sz="2300" dirty="0"/>
              <a:t>ve manevi değerleri söz, yazı, resim veya başka bir şekilde aşağılamak; bu değerlere küfür ve hakaret etmek, </a:t>
            </a:r>
            <a:endParaRPr lang="tr-TR" sz="2300" dirty="0" smtClean="0"/>
          </a:p>
          <a:p>
            <a:pPr algn="just">
              <a:buAutoNum type="alphaLcParenR"/>
            </a:pPr>
            <a:r>
              <a:rPr lang="tr-TR" b="0" dirty="0" smtClean="0"/>
              <a:t>Okul </a:t>
            </a:r>
            <a:r>
              <a:rPr lang="tr-TR" b="0" dirty="0"/>
              <a:t>çalışanlarının görevlerini yapmalarına engel olmak, </a:t>
            </a:r>
            <a:endParaRPr lang="tr-TR" b="0" dirty="0" smtClean="0"/>
          </a:p>
          <a:p>
            <a:pPr algn="just">
              <a:buAutoNum type="alphaLcParenR"/>
            </a:pPr>
            <a:r>
              <a:rPr lang="tr-TR" b="0" u="sng" dirty="0" smtClean="0"/>
              <a:t>Hırsızlık </a:t>
            </a:r>
            <a:r>
              <a:rPr lang="tr-TR" b="0" u="sng" dirty="0"/>
              <a:t>yapmak, yaptırmak ve yapılmasına yardımcı olmak, </a:t>
            </a:r>
            <a:endParaRPr lang="tr-TR" b="0" u="sng" dirty="0" smtClean="0"/>
          </a:p>
          <a:p>
            <a:pPr algn="just">
              <a:buAutoNum type="alphaLcParenR"/>
            </a:pPr>
            <a:r>
              <a:rPr lang="tr-TR" b="0" dirty="0" smtClean="0"/>
              <a:t>Okulla </a:t>
            </a:r>
            <a:r>
              <a:rPr lang="tr-TR" b="0" dirty="0"/>
              <a:t>ilişkisi olmayan kişileri, okulda veya eklentilerinde barındırmak</a:t>
            </a:r>
            <a:r>
              <a:rPr lang="tr-TR" b="0" dirty="0" smtClean="0"/>
              <a:t>,</a:t>
            </a:r>
          </a:p>
          <a:p>
            <a:pPr algn="just">
              <a:buAutoNum type="alphaLcParenR"/>
            </a:pPr>
            <a:r>
              <a:rPr lang="tr-TR" sz="2200" dirty="0" smtClean="0"/>
              <a:t>Resmî </a:t>
            </a:r>
            <a:r>
              <a:rPr lang="tr-TR" sz="2200" dirty="0"/>
              <a:t>belgelerde değişiklik yapmak; sahte belge düzenlemek ve kullanmak ve başkalarını yararlandırmak</a:t>
            </a:r>
            <a:r>
              <a:rPr lang="tr-TR" sz="2200" dirty="0" smtClean="0"/>
              <a:t>,</a:t>
            </a:r>
          </a:p>
          <a:p>
            <a:pPr algn="just">
              <a:buAutoNum type="alphaLcParenR"/>
            </a:pPr>
            <a:r>
              <a:rPr lang="tr-TR" b="0" dirty="0" smtClean="0"/>
              <a:t>Okul </a:t>
            </a:r>
            <a:r>
              <a:rPr lang="tr-TR" b="0" dirty="0"/>
              <a:t>sınırları içinde herhangi bir yeri, izinsiz olarak eğitim ve öğretim amaçları dışında kullanmak veya kullanılmasına yardımcı olmak, </a:t>
            </a:r>
            <a:endParaRPr lang="tr-TR" b="0" dirty="0" smtClean="0"/>
          </a:p>
          <a:p>
            <a:pPr algn="just">
              <a:buAutoNum type="alphaLcParenR"/>
            </a:pPr>
            <a:r>
              <a:rPr lang="tr-TR" sz="2200" dirty="0" smtClean="0"/>
              <a:t>Okula </a:t>
            </a:r>
            <a:r>
              <a:rPr lang="tr-TR" sz="2200" dirty="0"/>
              <a:t>ait taşınır veya taşınmaz mallara zarar vermek, </a:t>
            </a:r>
            <a:endParaRPr lang="tr-TR" sz="2200" dirty="0" smtClean="0"/>
          </a:p>
          <a:p>
            <a:pPr algn="just">
              <a:buAutoNum type="alphaLcParenR"/>
            </a:pPr>
            <a:r>
              <a:rPr lang="tr-TR" b="0" dirty="0" smtClean="0"/>
              <a:t>Ders</a:t>
            </a:r>
            <a:r>
              <a:rPr lang="tr-TR" b="0" dirty="0"/>
              <a:t>, sınav, uygulama ve diğer faaliyetlerin yapılmasını engellemek veya arkadaşlarını bu eylemlere katılmaya kışkırtmak, </a:t>
            </a:r>
            <a:endParaRPr lang="tr-TR" b="0" dirty="0" smtClean="0"/>
          </a:p>
          <a:p>
            <a:pPr algn="just">
              <a:buAutoNum type="alphaLcParenR"/>
            </a:pPr>
            <a:r>
              <a:rPr lang="tr-TR" b="0" dirty="0" smtClean="0"/>
              <a:t>Eğitim </a:t>
            </a:r>
            <a:r>
              <a:rPr lang="tr-TR" b="0" dirty="0"/>
              <a:t>ve öğretim ortamına yaralayıcı, öldürücü silah ve patlayıcı madde ile her türlü aletleri getirmek veya bunları bulundurmak, </a:t>
            </a:r>
            <a:endParaRPr lang="tr-TR" b="0" dirty="0" smtClean="0"/>
          </a:p>
        </p:txBody>
      </p:sp>
      <p:sp>
        <p:nvSpPr>
          <p:cNvPr id="4" name="Dikdörtgen 3"/>
          <p:cNvSpPr/>
          <p:nvPr/>
        </p:nvSpPr>
        <p:spPr>
          <a:xfrm rot="2160799">
            <a:off x="6869647" y="580454"/>
            <a:ext cx="224453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tr-TR" sz="2400" dirty="0" smtClean="0"/>
              <a:t>Okul Değiştirme Cezası</a:t>
            </a:r>
            <a:endPar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87137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1800" dirty="0">
                <a:latin typeface="Algerian" panose="04020705040A02060702" pitchFamily="82" charset="0"/>
              </a:rPr>
              <a:t>Disiplin cezasını gerektiren davranış ve fiiller</a:t>
            </a:r>
            <a:endParaRPr lang="tr-TR" sz="1800" dirty="0"/>
          </a:p>
        </p:txBody>
      </p:sp>
      <p:sp>
        <p:nvSpPr>
          <p:cNvPr id="3" name="İçerik Yer Tutucusu 2"/>
          <p:cNvSpPr>
            <a:spLocks noGrp="1"/>
          </p:cNvSpPr>
          <p:nvPr>
            <p:ph idx="1"/>
          </p:nvPr>
        </p:nvSpPr>
        <p:spPr>
          <a:xfrm>
            <a:off x="822960" y="1100628"/>
            <a:ext cx="6989400" cy="3984556"/>
          </a:xfrm>
        </p:spPr>
        <p:txBody>
          <a:bodyPr>
            <a:normAutofit fontScale="70000" lnSpcReduction="20000"/>
          </a:bodyPr>
          <a:lstStyle/>
          <a:p>
            <a:pPr algn="just">
              <a:buAutoNum type="alphaLcParenR"/>
            </a:pPr>
            <a:r>
              <a:rPr lang="tr-TR" b="0" dirty="0"/>
              <a:t>Zor kullanarak veya tehditle kopya çekmek veya çekilmesini sağlamak,</a:t>
            </a:r>
          </a:p>
          <a:p>
            <a:pPr algn="just">
              <a:buAutoNum type="alphaLcParenR"/>
            </a:pPr>
            <a:r>
              <a:rPr lang="tr-TR" b="0" dirty="0"/>
              <a:t>Bağımlılık yapan zararlı maddeleri bulundurmak veya kullanmak,</a:t>
            </a:r>
          </a:p>
          <a:p>
            <a:pPr algn="just">
              <a:buAutoNum type="alphaLcParenR"/>
            </a:pPr>
            <a:r>
              <a:rPr lang="tr-TR" b="0" dirty="0"/>
              <a:t>Yerine başkasını sınava sokmak, başkasının yerine sınava girmek,</a:t>
            </a:r>
          </a:p>
          <a:p>
            <a:pPr algn="just">
              <a:buAutoNum type="alphaLcParenR"/>
            </a:pPr>
            <a:r>
              <a:rPr lang="tr-TR" b="0" dirty="0"/>
              <a:t>Eğitim ve öğretim ortamında; siyasi ve ideolojik amaçlı eylem düzenlemek, başkalarını bu gibi eylemler düzenlemeye kışkırtmak, düzenlenmiş eylemlere katılmak,</a:t>
            </a:r>
          </a:p>
          <a:p>
            <a:pPr algn="just">
              <a:buAutoNum type="alphaLcParenR"/>
            </a:pPr>
            <a:r>
              <a:rPr lang="tr-TR" b="0" dirty="0"/>
              <a:t>Siyasi partilere, bu partilere bağlı yan kuruluşlara, derneklere, sendikalara ve benzeri kuruluşlara üye olmak, üye kaydetmek, para toplamak ve bağışta bulunmaya zorlamak, </a:t>
            </a:r>
          </a:p>
          <a:p>
            <a:pPr algn="just">
              <a:buAutoNum type="alphaLcParenR"/>
            </a:pPr>
            <a:r>
              <a:rPr lang="tr-TR" sz="1700" dirty="0"/>
              <a:t>Bilişim araçları veya sosyal medya yoluyla eğitim ve öğretimi engellemek, kişilere ağır derecede maddi ve manevi zarar vermek,</a:t>
            </a:r>
          </a:p>
          <a:p>
            <a:pPr algn="just">
              <a:buAutoNum type="alphaLcParenR"/>
            </a:pPr>
            <a:r>
              <a:rPr lang="tr-TR" dirty="0"/>
              <a:t>İzin almadan okulla ilgili; bilgi vermek, basın toplantısı yapmak, bildiri yayınlamak ve dağıtmak, faaliyet tertip etmek veya bu kapsamdaki faaliyetlerde etkin rol almak, </a:t>
            </a:r>
          </a:p>
          <a:p>
            <a:pPr algn="just">
              <a:buAutoNum type="alphaLcParenR"/>
            </a:pPr>
            <a:r>
              <a:rPr lang="tr-TR" b="0" dirty="0"/>
              <a:t>Bir kimseyi ya da grubu suç sayılan bir eylemi yapmaya, böyle eylemlere katılmaya, yalan bildirimde bulunmaya veya suçu yüklenmeye zorlamak, </a:t>
            </a:r>
          </a:p>
          <a:p>
            <a:pPr algn="just">
              <a:buAutoNum type="alphaLcParenR"/>
            </a:pPr>
            <a:r>
              <a:rPr lang="tr-TR" dirty="0"/>
              <a:t>Zor kullanarak başkasına ait mal ve eşyaya el koymak, başkalarını bu işleri yapmaya zorlamak, </a:t>
            </a:r>
          </a:p>
          <a:p>
            <a:pPr algn="just">
              <a:buAutoNum type="alphaLcParenR"/>
            </a:pPr>
            <a:r>
              <a:rPr lang="tr-TR" b="0" dirty="0"/>
              <a:t>Genel ahlak ve adaba uygun olmayan, yanlış algı oluşturabilecek tutum ve davranışları alışkanlık hâline getirmek,</a:t>
            </a:r>
          </a:p>
          <a:p>
            <a:pPr algn="just">
              <a:buAutoNum type="alphaLcParenR"/>
            </a:pPr>
            <a:r>
              <a:rPr lang="tr-TR" b="0" dirty="0"/>
              <a:t>Kişilere, arkadaşlarına ve okul çalışanlarına; söz ve davranışlarla sarkıntılık yapmak, iftira etmek, başkalarını bu davranışlara kışkırtmak veya zorlamak, yapılan bu fiilleri sosyal medya yoluyla paylaşmak, yaymak, </a:t>
            </a:r>
          </a:p>
          <a:p>
            <a:pPr algn="just">
              <a:buAutoNum type="alphaLcParenR"/>
            </a:pPr>
            <a:r>
              <a:rPr lang="tr-TR" b="0" dirty="0"/>
              <a:t>Pansiyon düzenini bozmayı, pansiyonu terk etmeyi ve gece izinsiz dışarıda kalmayı alışkanlık hâline getirmek,</a:t>
            </a:r>
          </a:p>
        </p:txBody>
      </p:sp>
      <p:sp>
        <p:nvSpPr>
          <p:cNvPr id="4" name="Dikdörtgen 3"/>
          <p:cNvSpPr/>
          <p:nvPr/>
        </p:nvSpPr>
        <p:spPr>
          <a:xfrm rot="2160799">
            <a:off x="6869647" y="580454"/>
            <a:ext cx="224453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tr-TR" sz="2400" dirty="0" smtClean="0"/>
              <a:t>Okul Değiştirme Cezası</a:t>
            </a:r>
            <a:endPar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89058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1800" dirty="0">
                <a:latin typeface="Algerian" panose="04020705040A02060702" pitchFamily="82" charset="0"/>
              </a:rPr>
              <a:t>Disiplin cezasını gerektiren davranış ve fiiller</a:t>
            </a:r>
            <a:endParaRPr lang="tr-TR" sz="1800" dirty="0"/>
          </a:p>
        </p:txBody>
      </p:sp>
      <p:sp>
        <p:nvSpPr>
          <p:cNvPr id="3" name="İçerik Yer Tutucusu 2"/>
          <p:cNvSpPr>
            <a:spLocks noGrp="1"/>
          </p:cNvSpPr>
          <p:nvPr>
            <p:ph idx="1"/>
          </p:nvPr>
        </p:nvSpPr>
        <p:spPr>
          <a:xfrm>
            <a:off x="467544" y="1124744"/>
            <a:ext cx="6989400" cy="3672408"/>
          </a:xfrm>
        </p:spPr>
        <p:txBody>
          <a:bodyPr>
            <a:normAutofit/>
          </a:bodyPr>
          <a:lstStyle/>
          <a:p>
            <a:pPr algn="just">
              <a:buAutoNum type="alphaLcParenR"/>
            </a:pPr>
            <a:r>
              <a:rPr lang="tr-TR" sz="1400" dirty="0" smtClean="0"/>
              <a:t>Türk </a:t>
            </a:r>
            <a:r>
              <a:rPr lang="tr-TR" sz="1400" dirty="0"/>
              <a:t>Bayrağına, ülkeyi, milleti ve devleti temsil eden sembollere </a:t>
            </a:r>
            <a:r>
              <a:rPr lang="tr-TR" sz="1400" dirty="0" smtClean="0"/>
              <a:t>hakaret </a:t>
            </a:r>
            <a:r>
              <a:rPr lang="tr-TR" sz="1400" dirty="0"/>
              <a:t>etmek, </a:t>
            </a:r>
            <a:endParaRPr lang="tr-TR" sz="1400" dirty="0" smtClean="0"/>
          </a:p>
          <a:p>
            <a:pPr algn="just">
              <a:buAutoNum type="alphaLcParenR"/>
            </a:pPr>
            <a:r>
              <a:rPr lang="tr-TR" sz="1400" b="0" dirty="0" smtClean="0"/>
              <a:t>Türkiye </a:t>
            </a:r>
            <a:r>
              <a:rPr lang="tr-TR" sz="1400" b="0" dirty="0"/>
              <a:t>Cumhuriyeti'nin devleti ve milletiyle bölünmez bütünlüğü ilkesine ve Türkiye Cumhuriyetinin insan haklarına ve Anayasanın başlangıcında belirtilen temel ilkelere dayalı millî, demokratik, laik ve sosyal bir hukuk devleti niteliklerine aykırı miting, forum, direniş, yürüyüş, boykot ve işgal gibi ferdi veya toplu eylemler düzenlemek; düzenlenmesini kışkırtmak ve düzenlenmiş bu gibi eylemlere etkin olarak katılmak veya katılmaya zorlamak, </a:t>
            </a:r>
            <a:endParaRPr lang="tr-TR" sz="1400" b="0" dirty="0" smtClean="0"/>
          </a:p>
          <a:p>
            <a:pPr algn="just">
              <a:buAutoNum type="alphaLcParenR"/>
            </a:pPr>
            <a:r>
              <a:rPr lang="tr-TR" sz="1400" b="0" dirty="0" smtClean="0"/>
              <a:t>Kişileri </a:t>
            </a:r>
            <a:r>
              <a:rPr lang="tr-TR" sz="1400" b="0" dirty="0"/>
              <a:t>veya grupları; dil, ırk, cinsiyet, siyasi düşünce, felsefi ve dini inançlarına göre ayırmayı, kınamayı, kötülemeyi amaçlayan bölücü ve yıkıcı toplu eylemler düzenlemek, katılmak, bu eylemlerin organizasyonunda yer almak, </a:t>
            </a:r>
            <a:endParaRPr lang="tr-TR" sz="1400" b="0" dirty="0" smtClean="0"/>
          </a:p>
          <a:p>
            <a:pPr algn="just">
              <a:buAutoNum type="alphaLcParenR"/>
            </a:pPr>
            <a:r>
              <a:rPr lang="tr-TR" sz="1400" b="0" dirty="0" smtClean="0"/>
              <a:t>Kurul </a:t>
            </a:r>
            <a:r>
              <a:rPr lang="tr-TR" sz="1400" b="0" dirty="0"/>
              <a:t>ve komisyonların çalışmasını tehdit veya zor kullanarak engellemek, </a:t>
            </a:r>
            <a:endParaRPr lang="tr-TR" sz="1400" b="0" dirty="0" smtClean="0"/>
          </a:p>
          <a:p>
            <a:pPr algn="just">
              <a:buAutoNum type="alphaLcParenR"/>
            </a:pPr>
            <a:r>
              <a:rPr lang="tr-TR" sz="1400" b="0" dirty="0" smtClean="0"/>
              <a:t>Bağımlılık </a:t>
            </a:r>
            <a:r>
              <a:rPr lang="tr-TR" sz="1400" b="0" dirty="0"/>
              <a:t>yapan zararlı maddelerin ticaretini yapmak, </a:t>
            </a:r>
            <a:endParaRPr lang="tr-TR" sz="1400" b="0" dirty="0" smtClean="0"/>
          </a:p>
          <a:p>
            <a:pPr algn="just">
              <a:buAutoNum type="alphaLcParenR"/>
            </a:pPr>
            <a:r>
              <a:rPr lang="tr-TR" sz="1400" b="0" dirty="0" smtClean="0"/>
              <a:t>Okul </a:t>
            </a:r>
            <a:r>
              <a:rPr lang="tr-TR" sz="1400" b="0" dirty="0"/>
              <a:t>ve eklentilerinde güvenlik güçlerince aranan kişileri saklamak ve barındırmak, </a:t>
            </a:r>
          </a:p>
        </p:txBody>
      </p:sp>
      <p:sp>
        <p:nvSpPr>
          <p:cNvPr id="4" name="Dikdörtgen 3"/>
          <p:cNvSpPr/>
          <p:nvPr/>
        </p:nvSpPr>
        <p:spPr>
          <a:xfrm rot="2160799">
            <a:off x="6869647" y="488121"/>
            <a:ext cx="2244538"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tr-TR" sz="2000" dirty="0" smtClean="0"/>
              <a:t>Örgün Eğitim Dışına Çıkarma Cezası</a:t>
            </a:r>
            <a:endParaRPr lang="tr-T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0105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1800" dirty="0">
                <a:latin typeface="Algerian" panose="04020705040A02060702" pitchFamily="82" charset="0"/>
              </a:rPr>
              <a:t>Disiplin cezasını gerektiren davranış ve fiiller</a:t>
            </a:r>
            <a:endParaRPr lang="tr-TR" sz="1800" dirty="0"/>
          </a:p>
        </p:txBody>
      </p:sp>
      <p:sp>
        <p:nvSpPr>
          <p:cNvPr id="3" name="İçerik Yer Tutucusu 2"/>
          <p:cNvSpPr>
            <a:spLocks noGrp="1"/>
          </p:cNvSpPr>
          <p:nvPr>
            <p:ph idx="1"/>
          </p:nvPr>
        </p:nvSpPr>
        <p:spPr>
          <a:xfrm>
            <a:off x="822960" y="1100628"/>
            <a:ext cx="6629360" cy="3984556"/>
          </a:xfrm>
        </p:spPr>
        <p:txBody>
          <a:bodyPr>
            <a:normAutofit fontScale="77500" lnSpcReduction="20000"/>
          </a:bodyPr>
          <a:lstStyle/>
          <a:p>
            <a:pPr algn="just">
              <a:buAutoNum type="alphaLcParenR"/>
            </a:pPr>
            <a:r>
              <a:rPr lang="tr-TR" b="0" dirty="0" smtClean="0"/>
              <a:t>Eğitim </a:t>
            </a:r>
            <a:r>
              <a:rPr lang="tr-TR" b="0" dirty="0"/>
              <a:t>ve öğretim ortamını işgal etmek, </a:t>
            </a:r>
            <a:endParaRPr lang="tr-TR" b="0" dirty="0" smtClean="0"/>
          </a:p>
          <a:p>
            <a:pPr algn="just">
              <a:buAutoNum type="alphaLcParenR"/>
            </a:pPr>
            <a:r>
              <a:rPr lang="tr-TR" b="0" dirty="0" smtClean="0"/>
              <a:t>Okul </a:t>
            </a:r>
            <a:r>
              <a:rPr lang="tr-TR" b="0" dirty="0"/>
              <a:t>içinde ve dışında tek veya toplu hâlde okulun yönetici, öğretmen, eğitici personel, memur ve diğer personeline karşı saldırıda bulunmak, bu gibi hareketleri düzenlemek veya kışkırtmak, </a:t>
            </a:r>
            <a:endParaRPr lang="tr-TR" b="0" dirty="0" smtClean="0"/>
          </a:p>
          <a:p>
            <a:pPr algn="just">
              <a:buAutoNum type="alphaLcParenR"/>
            </a:pPr>
            <a:r>
              <a:rPr lang="tr-TR" b="0" dirty="0" smtClean="0"/>
              <a:t>Okul </a:t>
            </a:r>
            <a:r>
              <a:rPr lang="tr-TR" b="0" dirty="0"/>
              <a:t>çalışanlarının görevlerini yapmalarına engel olmak için fiili saldırıda bulunmak ve başkalarını bu yöndeki eylemlere kışkırtmak</a:t>
            </a:r>
            <a:r>
              <a:rPr lang="tr-TR" b="0" dirty="0" smtClean="0"/>
              <a:t>,</a:t>
            </a:r>
          </a:p>
          <a:p>
            <a:pPr algn="just">
              <a:buAutoNum type="alphaLcParenR"/>
            </a:pPr>
            <a:r>
              <a:rPr lang="tr-TR" sz="1800" dirty="0" smtClean="0"/>
              <a:t>Okulun </a:t>
            </a:r>
            <a:r>
              <a:rPr lang="tr-TR" sz="1800" dirty="0"/>
              <a:t>taşınır veya taşınmaz mallarını kasıtlı olarak tahrip etmek, </a:t>
            </a:r>
            <a:endParaRPr lang="tr-TR" sz="1800" dirty="0" smtClean="0"/>
          </a:p>
          <a:p>
            <a:pPr algn="just">
              <a:buAutoNum type="alphaLcParenR"/>
            </a:pPr>
            <a:r>
              <a:rPr lang="tr-TR" b="0" dirty="0" smtClean="0"/>
              <a:t>Yaralayıcı</a:t>
            </a:r>
            <a:r>
              <a:rPr lang="tr-TR" b="0" dirty="0"/>
              <a:t>, öldürücü her türlü alet, silah, patlayıcı maddeleri kullanmak suretiyle bir kimseyi yaralamaya teşebbüs etmek, yaralamak, öldürmek, maddi veya manevi zarara yol açmak, </a:t>
            </a:r>
            <a:endParaRPr lang="tr-TR" b="0" dirty="0" smtClean="0"/>
          </a:p>
          <a:p>
            <a:pPr algn="just">
              <a:buAutoNum type="alphaLcParenR"/>
            </a:pPr>
            <a:r>
              <a:rPr lang="tr-TR" b="0" dirty="0" smtClean="0"/>
              <a:t>Kişi </a:t>
            </a:r>
            <a:r>
              <a:rPr lang="tr-TR" b="0" dirty="0"/>
              <a:t>veya kişilere her ne sebeple olursa olsun eziyet etmek; işkence yapmak veya yaptırmak, cinsel istismar ve bu konuda kanunların suç saydığı fiilleri işlemek, </a:t>
            </a:r>
            <a:endParaRPr lang="tr-TR" b="0" dirty="0" smtClean="0"/>
          </a:p>
          <a:p>
            <a:pPr algn="just">
              <a:buAutoNum type="alphaLcParenR"/>
            </a:pPr>
            <a:r>
              <a:rPr lang="tr-TR" dirty="0" smtClean="0"/>
              <a:t>Çete </a:t>
            </a:r>
            <a:r>
              <a:rPr lang="tr-TR" dirty="0"/>
              <a:t>kurmak, çetede yer almak, yol kesmek, adam kaçırmak; kapkaç ve gasp yapmak, fidye ve haraç almak</a:t>
            </a:r>
            <a:r>
              <a:rPr lang="tr-TR" dirty="0" smtClean="0"/>
              <a:t>,</a:t>
            </a:r>
          </a:p>
          <a:p>
            <a:pPr algn="just">
              <a:buAutoNum type="alphaLcParenR"/>
            </a:pPr>
            <a:r>
              <a:rPr lang="tr-TR" b="0" dirty="0" smtClean="0"/>
              <a:t>Yasa </a:t>
            </a:r>
            <a:r>
              <a:rPr lang="tr-TR" b="0" dirty="0"/>
              <a:t>dışı örgütlerin ve kuruluşların, siyasi ve ideolojik görüşleri doğrultusunda propaganda yapmak, eylem düzenlemek, başkalarını bu gibi eylemleri düzenlemeye kışkırtmak, düzenlenmiş eylemlere etkin biçimde katılmak, bu kuruluşlara üye olmak, üye kaydetmek; para toplamak ve bağışta bulunmaya zorlamak, </a:t>
            </a:r>
            <a:endParaRPr lang="tr-TR" b="0" dirty="0" smtClean="0"/>
          </a:p>
          <a:p>
            <a:pPr algn="just">
              <a:buAutoNum type="alphaLcParenR"/>
            </a:pPr>
            <a:r>
              <a:rPr lang="tr-TR" dirty="0" smtClean="0"/>
              <a:t>Bilişim </a:t>
            </a:r>
            <a:r>
              <a:rPr lang="tr-TR" dirty="0"/>
              <a:t>araçları veya sosyal medya yoluyla; bölücü, yıkıcı, ahlak dışı ve şiddeti özendiren sesli, sözlü, yazılı ve görüntülü içerikler oluşturmak, bunları çoğaltmak, yaymak ve ticaretini yapmak.</a:t>
            </a:r>
          </a:p>
        </p:txBody>
      </p:sp>
      <p:sp>
        <p:nvSpPr>
          <p:cNvPr id="4" name="Dikdörtgen 3"/>
          <p:cNvSpPr/>
          <p:nvPr/>
        </p:nvSpPr>
        <p:spPr>
          <a:xfrm rot="2160799">
            <a:off x="6869647" y="488121"/>
            <a:ext cx="2244538"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tr-TR" sz="2000" dirty="0" smtClean="0"/>
              <a:t>Örgün Eğitim Dışına Çıkarma Cezası</a:t>
            </a:r>
            <a:endParaRPr lang="tr-T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Metin kutusu 4"/>
          <p:cNvSpPr txBox="1"/>
          <p:nvPr/>
        </p:nvSpPr>
        <p:spPr>
          <a:xfrm>
            <a:off x="1547664" y="5229200"/>
            <a:ext cx="7128792" cy="1200329"/>
          </a:xfrm>
          <a:prstGeom prst="rect">
            <a:avLst/>
          </a:prstGeom>
          <a:noFill/>
        </p:spPr>
        <p:txBody>
          <a:bodyPr wrap="square" rtlCol="0">
            <a:spAutoFit/>
          </a:bodyPr>
          <a:lstStyle/>
          <a:p>
            <a:r>
              <a:rPr lang="tr-TR" dirty="0"/>
              <a:t>Cezaya neden olan davranış ve fiilin tekrarlanması </a:t>
            </a:r>
            <a:endParaRPr lang="tr-TR" dirty="0" smtClean="0"/>
          </a:p>
          <a:p>
            <a:r>
              <a:rPr lang="tr-TR" dirty="0" smtClean="0"/>
              <a:t>MADDE </a:t>
            </a:r>
            <a:r>
              <a:rPr lang="tr-TR" dirty="0"/>
              <a:t>166- (1) Disiplin cezası verilmesine sebep olmuş bir fiil veya davranışın bir öğretim yılı içerisinde tekrarında bir derece ağır ceza uygulanır. </a:t>
            </a:r>
          </a:p>
        </p:txBody>
      </p:sp>
    </p:spTree>
    <p:extLst>
      <p:ext uri="{BB962C8B-B14F-4D97-AF65-F5344CB8AC3E}">
        <p14:creationId xmlns:p14="http://schemas.microsoft.com/office/powerpoint/2010/main" val="1405301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404664"/>
            <a:ext cx="3672408" cy="2736304"/>
          </a:xfrm>
        </p:spPr>
        <p:txBody>
          <a:bodyPr/>
          <a:lstStyle/>
          <a:p>
            <a:r>
              <a:rPr lang="tr-TR" dirty="0" smtClean="0"/>
              <a:t>Sınıf ders geçme kalma kuralları</a:t>
            </a:r>
            <a:br>
              <a:rPr lang="tr-TR" dirty="0" smtClean="0"/>
            </a:br>
            <a:endParaRPr lang="tr-TR" dirty="0"/>
          </a:p>
        </p:txBody>
      </p:sp>
    </p:spTree>
    <p:extLst>
      <p:ext uri="{BB962C8B-B14F-4D97-AF65-F5344CB8AC3E}">
        <p14:creationId xmlns:p14="http://schemas.microsoft.com/office/powerpoint/2010/main" val="553464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Tanımlar</a:t>
            </a:r>
            <a:endParaRPr lang="tr-TR" dirty="0"/>
          </a:p>
        </p:txBody>
      </p:sp>
      <p:sp>
        <p:nvSpPr>
          <p:cNvPr id="3" name="İçerik Yer Tutucusu 2"/>
          <p:cNvSpPr>
            <a:spLocks noGrp="1"/>
          </p:cNvSpPr>
          <p:nvPr>
            <p:ph idx="1"/>
          </p:nvPr>
        </p:nvSpPr>
        <p:spPr/>
        <p:txBody>
          <a:bodyPr>
            <a:normAutofit lnSpcReduction="10000"/>
          </a:bodyPr>
          <a:lstStyle/>
          <a:p>
            <a:r>
              <a:rPr lang="tr-TR" sz="1200" dirty="0" smtClean="0">
                <a:latin typeface="Times New Roman" panose="02020603050405020304" pitchFamily="18" charset="0"/>
                <a:cs typeface="Times New Roman" panose="02020603050405020304" pitchFamily="18" charset="0"/>
              </a:rPr>
              <a:t>BARAJ DERSLERİ</a:t>
            </a:r>
          </a:p>
          <a:p>
            <a:endParaRPr lang="tr-TR" sz="1200" dirty="0">
              <a:latin typeface="Times New Roman" panose="02020603050405020304" pitchFamily="18" charset="0"/>
              <a:cs typeface="Times New Roman" panose="02020603050405020304" pitchFamily="18" charset="0"/>
            </a:endParaRPr>
          </a:p>
          <a:p>
            <a:endParaRPr lang="tr-TR" sz="1200" dirty="0" smtClean="0">
              <a:latin typeface="Times New Roman" panose="02020603050405020304" pitchFamily="18" charset="0"/>
              <a:cs typeface="Times New Roman" panose="02020603050405020304" pitchFamily="18" charset="0"/>
            </a:endParaRPr>
          </a:p>
          <a:p>
            <a:r>
              <a:rPr lang="tr-TR" sz="1200" dirty="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		AĞIRLIKLI NOT ORTALAMASI</a:t>
            </a:r>
          </a:p>
          <a:p>
            <a:endParaRPr lang="tr-TR" sz="1200" dirty="0" smtClean="0">
              <a:latin typeface="Times New Roman" panose="02020603050405020304" pitchFamily="18" charset="0"/>
              <a:cs typeface="Times New Roman" panose="02020603050405020304" pitchFamily="18" charset="0"/>
            </a:endParaRPr>
          </a:p>
          <a:p>
            <a:r>
              <a:rPr lang="tr-TR" sz="1200" dirty="0" smtClean="0">
                <a:latin typeface="Times New Roman" panose="02020603050405020304" pitchFamily="18" charset="0"/>
                <a:cs typeface="Times New Roman" panose="02020603050405020304" pitchFamily="18" charset="0"/>
              </a:rPr>
              <a:t>							SORUMLU GEÇME</a:t>
            </a:r>
          </a:p>
          <a:p>
            <a:r>
              <a:rPr lang="tr-TR" sz="1200" dirty="0" smtClean="0">
                <a:latin typeface="Times New Roman" panose="02020603050405020304" pitchFamily="18" charset="0"/>
                <a:cs typeface="Times New Roman" panose="02020603050405020304" pitchFamily="18" charset="0"/>
              </a:rPr>
              <a:t>					</a:t>
            </a:r>
          </a:p>
          <a:p>
            <a:r>
              <a:rPr lang="tr-TR" sz="1200" dirty="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		</a:t>
            </a:r>
            <a:endParaRPr lang="tr-TR" sz="1200" dirty="0">
              <a:latin typeface="Times New Roman" panose="02020603050405020304" pitchFamily="18" charset="0"/>
              <a:cs typeface="Times New Roman" panose="02020603050405020304" pitchFamily="18" charset="0"/>
            </a:endParaRPr>
          </a:p>
          <a:p>
            <a:r>
              <a:rPr lang="tr-TR" sz="1200" dirty="0" smtClean="0">
                <a:latin typeface="Times New Roman" panose="02020603050405020304" pitchFamily="18" charset="0"/>
                <a:cs typeface="Times New Roman" panose="02020603050405020304" pitchFamily="18" charset="0"/>
              </a:rPr>
              <a:t>			SORUMLULUK  SINAVI</a:t>
            </a:r>
          </a:p>
          <a:p>
            <a:endParaRPr lang="tr-TR" sz="1200" dirty="0">
              <a:latin typeface="Times New Roman" panose="02020603050405020304" pitchFamily="18" charset="0"/>
              <a:cs typeface="Times New Roman" panose="02020603050405020304" pitchFamily="18" charset="0"/>
            </a:endParaRPr>
          </a:p>
          <a:p>
            <a:endParaRPr lang="tr-TR" sz="1200" dirty="0" smtClean="0">
              <a:latin typeface="Times New Roman" panose="02020603050405020304" pitchFamily="18" charset="0"/>
              <a:cs typeface="Times New Roman" panose="02020603050405020304" pitchFamily="18" charset="0"/>
            </a:endParaRPr>
          </a:p>
          <a:p>
            <a:endParaRPr lang="tr-TR" sz="1200" dirty="0" smtClean="0">
              <a:latin typeface="Times New Roman" panose="02020603050405020304" pitchFamily="18" charset="0"/>
              <a:cs typeface="Times New Roman" panose="02020603050405020304" pitchFamily="18" charset="0"/>
            </a:endParaRPr>
          </a:p>
          <a:p>
            <a:r>
              <a:rPr lang="tr-TR" sz="1200" dirty="0" smtClean="0">
                <a:latin typeface="Times New Roman" panose="02020603050405020304" pitchFamily="18" charset="0"/>
                <a:cs typeface="Times New Roman" panose="02020603050405020304" pitchFamily="18" charset="0"/>
              </a:rPr>
              <a:t>YIL SONU BAŞARI PUANI		</a:t>
            </a:r>
          </a:p>
        </p:txBody>
      </p:sp>
    </p:spTree>
    <p:extLst>
      <p:ext uri="{BB962C8B-B14F-4D97-AF65-F5344CB8AC3E}">
        <p14:creationId xmlns:p14="http://schemas.microsoft.com/office/powerpoint/2010/main" val="327762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1400" dirty="0">
                <a:latin typeface="Times New Roman" panose="02020603050405020304" pitchFamily="18" charset="0"/>
                <a:cs typeface="Times New Roman" panose="02020603050405020304" pitchFamily="18" charset="0"/>
              </a:rPr>
              <a:t>Ders yılı sonunda </a:t>
            </a:r>
            <a:r>
              <a:rPr lang="tr-TR" sz="1400" b="1" dirty="0">
                <a:latin typeface="Times New Roman" panose="02020603050405020304" pitchFamily="18" charset="0"/>
                <a:cs typeface="Times New Roman" panose="02020603050405020304" pitchFamily="18" charset="0"/>
              </a:rPr>
              <a:t>herhangi bir dersten </a:t>
            </a:r>
            <a:r>
              <a:rPr lang="tr-TR" sz="1400" dirty="0">
                <a:latin typeface="Times New Roman" panose="02020603050405020304" pitchFamily="18" charset="0"/>
                <a:cs typeface="Times New Roman" panose="02020603050405020304" pitchFamily="18" charset="0"/>
              </a:rPr>
              <a:t>başarılı sayılma </a:t>
            </a:r>
          </a:p>
        </p:txBody>
      </p:sp>
      <p:sp>
        <p:nvSpPr>
          <p:cNvPr id="3" name="İçerik Yer Tutucusu 2"/>
          <p:cNvSpPr>
            <a:spLocks noGrp="1"/>
          </p:cNvSpPr>
          <p:nvPr>
            <p:ph idx="1"/>
          </p:nvPr>
        </p:nvSpPr>
        <p:spPr/>
        <p:txBody>
          <a:bodyPr/>
          <a:lstStyle/>
          <a:p>
            <a:endParaRPr lang="tr-TR" dirty="0" smtClean="0"/>
          </a:p>
          <a:p>
            <a:endParaRPr lang="tr-TR" dirty="0"/>
          </a:p>
          <a:p>
            <a:r>
              <a:rPr lang="tr-TR" dirty="0" smtClean="0"/>
              <a:t>MADDE </a:t>
            </a:r>
            <a:r>
              <a:rPr lang="tr-TR" dirty="0"/>
              <a:t>56- </a:t>
            </a:r>
            <a:r>
              <a:rPr lang="tr-TR" b="0" dirty="0"/>
              <a:t>(1) Öğrencinin, ders yılı sonunda herhangi bir dersten başarılı sayılabilmesi için</a:t>
            </a:r>
            <a:r>
              <a:rPr lang="tr-TR" b="0" dirty="0" smtClean="0"/>
              <a:t>;</a:t>
            </a:r>
          </a:p>
          <a:p>
            <a:r>
              <a:rPr lang="tr-TR" b="0" dirty="0" smtClean="0"/>
              <a:t> </a:t>
            </a:r>
            <a:r>
              <a:rPr lang="tr-TR" b="0" dirty="0"/>
              <a:t>a) İki dönem puanının aritmetik </a:t>
            </a:r>
            <a:r>
              <a:rPr lang="tr-TR" dirty="0"/>
              <a:t>ortalamasının en az 50</a:t>
            </a:r>
            <a:r>
              <a:rPr lang="tr-TR" b="0" dirty="0"/>
              <a:t> veya birinci dönem puanı ne olursa olsun </a:t>
            </a:r>
            <a:r>
              <a:rPr lang="tr-TR" dirty="0"/>
              <a:t>ikinci dönem puanının en az 70</a:t>
            </a:r>
            <a:r>
              <a:rPr lang="tr-TR" b="0" dirty="0"/>
              <a:t>, </a:t>
            </a:r>
            <a:endParaRPr lang="tr-TR" b="0" dirty="0" smtClean="0"/>
          </a:p>
          <a:p>
            <a:r>
              <a:rPr lang="tr-TR" sz="1100" b="0" dirty="0" smtClean="0"/>
              <a:t>b</a:t>
            </a:r>
            <a:r>
              <a:rPr lang="tr-TR" sz="1100" b="0" dirty="0"/>
              <a:t>) İşletmelerde beceri eğitimi gören öğrencilerin, beceri sınavı puanı en az 50 olmak kaydıyla birinci ve ikinci dönem puanları ile beceri sınav puanının aritmetik ortalamasının en az 50 veya beceri sınav puanının 70 olması gerekir. </a:t>
            </a:r>
          </a:p>
        </p:txBody>
      </p:sp>
    </p:spTree>
    <p:extLst>
      <p:ext uri="{BB962C8B-B14F-4D97-AF65-F5344CB8AC3E}">
        <p14:creationId xmlns:p14="http://schemas.microsoft.com/office/powerpoint/2010/main" val="176728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Doğrudan sınıf </a:t>
            </a:r>
            <a:r>
              <a:rPr lang="tr-TR" dirty="0" smtClean="0"/>
              <a:t>geçme</a:t>
            </a:r>
            <a:endParaRPr lang="tr-TR" dirty="0"/>
          </a:p>
        </p:txBody>
      </p:sp>
      <p:sp>
        <p:nvSpPr>
          <p:cNvPr id="3" name="İçerik Yer Tutucusu 2"/>
          <p:cNvSpPr>
            <a:spLocks noGrp="1"/>
          </p:cNvSpPr>
          <p:nvPr>
            <p:ph idx="1"/>
          </p:nvPr>
        </p:nvSpPr>
        <p:spPr>
          <a:xfrm>
            <a:off x="539552" y="908720"/>
            <a:ext cx="7520940" cy="3579849"/>
          </a:xfrm>
        </p:spPr>
        <p:txBody>
          <a:bodyPr/>
          <a:lstStyle/>
          <a:p>
            <a:r>
              <a:rPr lang="tr-TR" b="0" dirty="0" smtClean="0"/>
              <a:t>MADDE 57 </a:t>
            </a:r>
          </a:p>
          <a:p>
            <a:r>
              <a:rPr lang="tr-TR" b="0" dirty="0" smtClean="0"/>
              <a:t>Ders </a:t>
            </a:r>
            <a:r>
              <a:rPr lang="tr-TR" b="0" dirty="0"/>
              <a:t>yılı sonunda her bir dersten iki dönem puanı bulunmak kaydıyla; </a:t>
            </a:r>
            <a:endParaRPr lang="tr-TR" b="0" dirty="0" smtClean="0"/>
          </a:p>
          <a:p>
            <a:pPr>
              <a:buAutoNum type="alphaLcParenR"/>
            </a:pPr>
            <a:r>
              <a:rPr lang="tr-TR" b="0" dirty="0" smtClean="0"/>
              <a:t>Tüm </a:t>
            </a:r>
            <a:r>
              <a:rPr lang="tr-TR" b="0" dirty="0"/>
              <a:t>derslerden başarılı olan, </a:t>
            </a:r>
            <a:endParaRPr lang="tr-TR" b="0" dirty="0" smtClean="0"/>
          </a:p>
          <a:p>
            <a:pPr>
              <a:buAutoNum type="alphaLcParenR"/>
            </a:pPr>
            <a:r>
              <a:rPr lang="tr-TR" b="0" dirty="0" smtClean="0"/>
              <a:t>b</a:t>
            </a:r>
            <a:r>
              <a:rPr lang="tr-TR" b="0" dirty="0"/>
              <a:t>) Başarısız dersi/dersleri olanlardan</a:t>
            </a:r>
            <a:r>
              <a:rPr lang="tr-TR" b="0" dirty="0" smtClean="0"/>
              <a:t>,</a:t>
            </a:r>
            <a:r>
              <a:rPr lang="tr-TR" dirty="0" smtClean="0"/>
              <a:t> </a:t>
            </a:r>
            <a:r>
              <a:rPr lang="tr-TR" dirty="0"/>
              <a:t>En fazla 1 dersten başarısız olanlardan, yılsonu başarı puanı en az 50 olan, öğrenciler doğrudan sınıf geçer.</a:t>
            </a:r>
          </a:p>
          <a:p>
            <a:pPr lvl="3">
              <a:buAutoNum type="alphaLcParenR"/>
            </a:pPr>
            <a:r>
              <a:rPr lang="tr-TR" b="0" dirty="0" smtClean="0"/>
              <a:t>(</a:t>
            </a:r>
            <a:r>
              <a:rPr lang="tr-TR" b="0" dirty="0"/>
              <a:t>2) (Değ: 28/10/2016-29871 RG) Birinci fıkradaki şartları taşımakla birlikte yılsonu başarı puanıyla başarılı sayılamayacak derslerden başarısız olan öğrenciler, o </a:t>
            </a:r>
            <a:r>
              <a:rPr lang="tr-TR" b="0" dirty="0" smtClean="0"/>
              <a:t>dersten derslerden </a:t>
            </a:r>
            <a:r>
              <a:rPr lang="tr-TR" b="0" dirty="0"/>
              <a:t>sorumlu geçer.</a:t>
            </a:r>
          </a:p>
        </p:txBody>
      </p:sp>
      <p:sp>
        <p:nvSpPr>
          <p:cNvPr id="4" name="Sola Bükülü Ok 3"/>
          <p:cNvSpPr/>
          <p:nvPr/>
        </p:nvSpPr>
        <p:spPr>
          <a:xfrm>
            <a:off x="5580112" y="3272532"/>
            <a:ext cx="648072" cy="8640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Metin kutusu 5"/>
          <p:cNvSpPr txBox="1"/>
          <p:nvPr/>
        </p:nvSpPr>
        <p:spPr>
          <a:xfrm>
            <a:off x="3347864" y="3846790"/>
            <a:ext cx="2217588" cy="707886"/>
          </a:xfrm>
          <a:prstGeom prst="rect">
            <a:avLst/>
          </a:prstGeom>
          <a:noFill/>
        </p:spPr>
        <p:txBody>
          <a:bodyPr wrap="square" rtlCol="0">
            <a:spAutoFit/>
          </a:bodyPr>
          <a:lstStyle/>
          <a:p>
            <a:pPr algn="just"/>
            <a:r>
              <a:rPr lang="tr-TR" sz="1000" dirty="0"/>
              <a:t>a) İki dönem puanının aritmetik ortalamasının en az 50 veya birinci dönem puanı ne olursa olsun ikinci dönem puanının en az 70, </a:t>
            </a:r>
          </a:p>
        </p:txBody>
      </p:sp>
    </p:spTree>
    <p:extLst>
      <p:ext uri="{BB962C8B-B14F-4D97-AF65-F5344CB8AC3E}">
        <p14:creationId xmlns:p14="http://schemas.microsoft.com/office/powerpoint/2010/main" val="73337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1600" dirty="0"/>
              <a:t>Sorumlu olarak sınıf geçme ve sorumluluğun kalkması </a:t>
            </a:r>
          </a:p>
        </p:txBody>
      </p:sp>
      <p:sp>
        <p:nvSpPr>
          <p:cNvPr id="3" name="İçerik Yer Tutucusu 2"/>
          <p:cNvSpPr>
            <a:spLocks noGrp="1"/>
          </p:cNvSpPr>
          <p:nvPr>
            <p:ph idx="1"/>
          </p:nvPr>
        </p:nvSpPr>
        <p:spPr/>
        <p:txBody>
          <a:bodyPr>
            <a:noAutofit/>
          </a:bodyPr>
          <a:lstStyle/>
          <a:p>
            <a:r>
              <a:rPr lang="tr-TR" sz="1200" dirty="0">
                <a:latin typeface="Times New Roman" panose="02020603050405020304" pitchFamily="18" charset="0"/>
                <a:cs typeface="Times New Roman" panose="02020603050405020304" pitchFamily="18" charset="0"/>
              </a:rPr>
              <a:t>MADDE </a:t>
            </a:r>
            <a:r>
              <a:rPr lang="tr-TR" sz="1200" dirty="0" smtClean="0">
                <a:latin typeface="Times New Roman" panose="02020603050405020304" pitchFamily="18" charset="0"/>
                <a:cs typeface="Times New Roman" panose="02020603050405020304" pitchFamily="18" charset="0"/>
              </a:rPr>
              <a:t>58</a:t>
            </a:r>
          </a:p>
          <a:p>
            <a:r>
              <a:rPr lang="tr-TR" sz="1200" b="0" dirty="0" smtClean="0">
                <a:latin typeface="Times New Roman" panose="02020603050405020304" pitchFamily="18" charset="0"/>
                <a:cs typeface="Times New Roman" panose="02020603050405020304" pitchFamily="18" charset="0"/>
              </a:rPr>
              <a:t> </a:t>
            </a:r>
            <a:r>
              <a:rPr lang="tr-TR" sz="1200" b="0" dirty="0">
                <a:latin typeface="Times New Roman" panose="02020603050405020304" pitchFamily="18" charset="0"/>
                <a:cs typeface="Times New Roman" panose="02020603050405020304" pitchFamily="18" charset="0"/>
              </a:rPr>
              <a:t>(1) </a:t>
            </a:r>
            <a:r>
              <a:rPr lang="tr-TR" sz="1200" b="0" dirty="0" smtClean="0">
                <a:latin typeface="Times New Roman" panose="02020603050405020304" pitchFamily="18" charset="0"/>
                <a:cs typeface="Times New Roman" panose="02020603050405020304" pitchFamily="18" charset="0"/>
              </a:rPr>
              <a:t>Ders </a:t>
            </a:r>
            <a:r>
              <a:rPr lang="tr-TR" sz="1200" b="0" dirty="0">
                <a:latin typeface="Times New Roman" panose="02020603050405020304" pitchFamily="18" charset="0"/>
                <a:cs typeface="Times New Roman" panose="02020603050405020304" pitchFamily="18" charset="0"/>
              </a:rPr>
              <a:t>yılı sonunda her bir dersten iki dönem puanı bulunmak kaydıyla doğrudan sınıfını geçemeyen öğrencilerden; </a:t>
            </a:r>
            <a:r>
              <a:rPr lang="tr-TR" sz="1200" dirty="0">
                <a:latin typeface="Times New Roman" panose="02020603050405020304" pitchFamily="18" charset="0"/>
                <a:cs typeface="Times New Roman" panose="02020603050405020304" pitchFamily="18" charset="0"/>
              </a:rPr>
              <a:t>yılsonu başarı </a:t>
            </a:r>
            <a:r>
              <a:rPr lang="tr-TR" sz="1200" dirty="0" smtClean="0">
                <a:latin typeface="Times New Roman" panose="02020603050405020304" pitchFamily="18" charset="0"/>
                <a:cs typeface="Times New Roman" panose="02020603050405020304" pitchFamily="18" charset="0"/>
              </a:rPr>
              <a:t>puanı en </a:t>
            </a:r>
            <a:r>
              <a:rPr lang="tr-TR" sz="1200" dirty="0">
                <a:latin typeface="Times New Roman" panose="02020603050405020304" pitchFamily="18" charset="0"/>
                <a:cs typeface="Times New Roman" panose="02020603050405020304" pitchFamily="18" charset="0"/>
              </a:rPr>
              <a:t>az 50 </a:t>
            </a:r>
            <a:r>
              <a:rPr lang="tr-TR" sz="1200" dirty="0" smtClean="0">
                <a:latin typeface="Times New Roman" panose="02020603050405020304" pitchFamily="18" charset="0"/>
                <a:cs typeface="Times New Roman" panose="02020603050405020304" pitchFamily="18" charset="0"/>
              </a:rPr>
              <a:t>olanlar</a:t>
            </a:r>
            <a:r>
              <a:rPr lang="tr-TR" sz="1200" dirty="0">
                <a:latin typeface="Times New Roman" panose="02020603050405020304" pitchFamily="18" charset="0"/>
                <a:cs typeface="Times New Roman" panose="02020603050405020304" pitchFamily="18" charset="0"/>
              </a:rPr>
              <a:t>;</a:t>
            </a:r>
            <a:endParaRPr lang="tr-TR" sz="1200" dirty="0" smtClean="0">
              <a:latin typeface="Times New Roman" panose="02020603050405020304" pitchFamily="18" charset="0"/>
              <a:cs typeface="Times New Roman" panose="02020603050405020304" pitchFamily="18" charset="0"/>
            </a:endParaRPr>
          </a:p>
          <a:p>
            <a:r>
              <a:rPr lang="tr-TR" sz="1200" b="0" dirty="0" smtClean="0">
                <a:latin typeface="Times New Roman" panose="02020603050405020304" pitchFamily="18" charset="0"/>
                <a:cs typeface="Times New Roman" panose="02020603050405020304" pitchFamily="18" charset="0"/>
              </a:rPr>
              <a:t> </a:t>
            </a:r>
            <a:r>
              <a:rPr lang="tr-TR" sz="1200" b="0" dirty="0">
                <a:latin typeface="Times New Roman" panose="02020603050405020304" pitchFamily="18" charset="0"/>
                <a:cs typeface="Times New Roman" panose="02020603050405020304" pitchFamily="18" charset="0"/>
              </a:rPr>
              <a:t>bulunduğu sınıfta başarısız </a:t>
            </a:r>
            <a:r>
              <a:rPr lang="tr-TR" sz="1200" b="0" dirty="0" smtClean="0">
                <a:latin typeface="Times New Roman" panose="02020603050405020304" pitchFamily="18" charset="0"/>
                <a:cs typeface="Times New Roman" panose="02020603050405020304" pitchFamily="18" charset="0"/>
              </a:rPr>
              <a:t>oldukları </a:t>
            </a:r>
            <a:r>
              <a:rPr lang="tr-TR" sz="1200" dirty="0" smtClean="0">
                <a:latin typeface="Times New Roman" panose="02020603050405020304" pitchFamily="18" charset="0"/>
                <a:cs typeface="Times New Roman" panose="02020603050405020304" pitchFamily="18" charset="0"/>
              </a:rPr>
              <a:t>en </a:t>
            </a:r>
            <a:r>
              <a:rPr lang="tr-TR" sz="1200" dirty="0">
                <a:latin typeface="Times New Roman" panose="02020603050405020304" pitchFamily="18" charset="0"/>
                <a:cs typeface="Times New Roman" panose="02020603050405020304" pitchFamily="18" charset="0"/>
              </a:rPr>
              <a:t>fazla 3 dersten sorumlu olarak sınıflarını geçer. </a:t>
            </a:r>
            <a:r>
              <a:rPr lang="tr-TR" sz="1200" b="0" dirty="0">
                <a:latin typeface="Times New Roman" panose="02020603050405020304" pitchFamily="18" charset="0"/>
                <a:cs typeface="Times New Roman" panose="02020603050405020304" pitchFamily="18" charset="0"/>
              </a:rPr>
              <a:t>Ancak alt sınıflar da dâhil toplam </a:t>
            </a:r>
            <a:r>
              <a:rPr lang="tr-TR" sz="1200" dirty="0">
                <a:latin typeface="Times New Roman" panose="02020603050405020304" pitchFamily="18" charset="0"/>
                <a:cs typeface="Times New Roman" panose="02020603050405020304" pitchFamily="18" charset="0"/>
              </a:rPr>
              <a:t>6 dersten fazla başarısız dersi bulunanlar sınıf tekrar eder. </a:t>
            </a:r>
            <a:endParaRPr lang="tr-TR" sz="1200" dirty="0" smtClean="0">
              <a:latin typeface="Times New Roman" panose="02020603050405020304" pitchFamily="18" charset="0"/>
              <a:cs typeface="Times New Roman" panose="02020603050405020304" pitchFamily="18" charset="0"/>
            </a:endParaRPr>
          </a:p>
          <a:p>
            <a:pPr>
              <a:spcBef>
                <a:spcPts val="0"/>
              </a:spcBef>
            </a:pPr>
            <a:r>
              <a:rPr lang="tr-TR" sz="800" b="0" u="sng" dirty="0" smtClean="0">
                <a:latin typeface="Times New Roman" panose="02020603050405020304" pitchFamily="18" charset="0"/>
                <a:cs typeface="Times New Roman" panose="02020603050405020304" pitchFamily="18" charset="0"/>
              </a:rPr>
              <a:t>Nakil </a:t>
            </a:r>
            <a:r>
              <a:rPr lang="tr-TR" sz="800" b="0" u="sng" dirty="0">
                <a:latin typeface="Times New Roman" panose="02020603050405020304" pitchFamily="18" charset="0"/>
                <a:cs typeface="Times New Roman" panose="02020603050405020304" pitchFamily="18" charset="0"/>
              </a:rPr>
              <a:t>ve geçişler nedeniyle ortaya çıkan sorumlu dersler bu sayıya </a:t>
            </a:r>
            <a:r>
              <a:rPr lang="tr-TR" sz="800" b="0" u="sng" dirty="0" smtClean="0">
                <a:latin typeface="Times New Roman" panose="02020603050405020304" pitchFamily="18" charset="0"/>
                <a:cs typeface="Times New Roman" panose="02020603050405020304" pitchFamily="18" charset="0"/>
              </a:rPr>
              <a:t>dâhil edilmez.</a:t>
            </a:r>
          </a:p>
          <a:p>
            <a:pPr algn="just">
              <a:spcBef>
                <a:spcPts val="0"/>
              </a:spcBef>
            </a:pPr>
            <a:r>
              <a:rPr lang="tr-TR" sz="600" b="0" dirty="0" smtClean="0">
                <a:latin typeface="Times New Roman" panose="02020603050405020304" pitchFamily="18" charset="0"/>
                <a:cs typeface="Times New Roman" panose="02020603050405020304" pitchFamily="18" charset="0"/>
              </a:rPr>
              <a:t> </a:t>
            </a:r>
            <a:r>
              <a:rPr lang="tr-TR" sz="600" b="0" dirty="0">
                <a:latin typeface="Times New Roman" panose="02020603050405020304" pitchFamily="18" charset="0"/>
                <a:cs typeface="Times New Roman" panose="02020603050405020304" pitchFamily="18" charset="0"/>
              </a:rPr>
              <a:t>( 2) (Değişik:RG-1/7/2015-29403) a) (Değişik:RG-1/9/2018-30522) Sorumluluk sınavları, ders yılı içerisinde yapılan yazılı ve/veya uygulamalı sınav esaslarına göre birinci dönemin (Değişik ibare:RG-15/11/2022-32014) ilk iki haftası, ikinci dönemin (Değişik ibare:RG15/11/2022-32014) ilk iki haftası ile son iki haftası içerisinde iki alan öğretmeni, bulunmaması hâlinde biri alan öğretmeni olmak üzere iki öğretmen (Ek ibare:RG-8/9/2023-32303) ve bir gözcü öğretmen tarafından yapılır. b) Sınava girecek öğrenci sayısının otuzu aşması ve/veya birden fazla salonda sınav yapılması hâlinde her sınav salonu için ayrıca bir gözcü öğretmen daha görevlendirilir. (Ek cümle:RG-2/9/2020-31232) Ancak ilçe, il veya ülke genelinde genel hayatı etkileyen salgın hastalık, doğal afet, elverişsiz hava koşulları gibi durumlarda Bakanlıkça veya il/ilçe hıfzıssıhha kurulunun kararlarına istinaden mülki idare amirliklerince her bir sınav salonunda sınava alınabilecek en az ve/veya en fazla </a:t>
            </a:r>
            <a:r>
              <a:rPr lang="tr-TR" sz="600" b="0" dirty="0" smtClean="0">
                <a:latin typeface="Times New Roman" panose="02020603050405020304" pitchFamily="18" charset="0"/>
                <a:cs typeface="Times New Roman" panose="02020603050405020304" pitchFamily="18" charset="0"/>
              </a:rPr>
              <a:t>öğrenci sayısı </a:t>
            </a:r>
            <a:r>
              <a:rPr lang="tr-TR" sz="600" b="0" dirty="0">
                <a:latin typeface="Times New Roman" panose="02020603050405020304" pitchFamily="18" charset="0"/>
                <a:cs typeface="Times New Roman" panose="02020603050405020304" pitchFamily="18" charset="0"/>
              </a:rPr>
              <a:t>yeniden belirlenebilir. c) Farklı sınıflardaki aynı dersin öğrenci sayısının toplamda otuzu aşmaması hâlinde bu öğrencilerin sınavları birleştirilerek tek komisyon marifetiyle de yapılabilir. (Ek cümle:RG-8/9/2023-32303)Bu şekilde yapılan sınavlarda, öğrencilerin sorumlu oldukları farklı sınıf düzeyindeki aynı dersin sınavının çakışması durumunda öğrenciler söz konusu derslerden </a:t>
            </a:r>
            <a:r>
              <a:rPr lang="tr-TR" sz="600" b="0" dirty="0" smtClean="0">
                <a:latin typeface="Times New Roman" panose="02020603050405020304" pitchFamily="18" charset="0"/>
                <a:cs typeface="Times New Roman" panose="02020603050405020304" pitchFamily="18" charset="0"/>
              </a:rPr>
              <a:t>ayrı ayrı sınava </a:t>
            </a:r>
            <a:r>
              <a:rPr lang="tr-TR" sz="600" b="0" dirty="0">
                <a:latin typeface="Times New Roman" panose="02020603050405020304" pitchFamily="18" charset="0"/>
                <a:cs typeface="Times New Roman" panose="02020603050405020304" pitchFamily="18" charset="0"/>
              </a:rPr>
              <a:t>alınır</a:t>
            </a:r>
            <a:r>
              <a:rPr lang="tr-TR" sz="600" b="0" dirty="0" smtClean="0">
                <a:latin typeface="Times New Roman" panose="02020603050405020304" pitchFamily="18" charset="0"/>
                <a:cs typeface="Times New Roman" panose="02020603050405020304" pitchFamily="18" charset="0"/>
              </a:rPr>
              <a:t>. </a:t>
            </a:r>
            <a:r>
              <a:rPr lang="tr-TR" sz="600" b="0" dirty="0">
                <a:latin typeface="Times New Roman" panose="02020603050405020304" pitchFamily="18" charset="0"/>
                <a:cs typeface="Times New Roman" panose="02020603050405020304" pitchFamily="18" charset="0"/>
              </a:rPr>
              <a:t>ç) Sınav tarihleri ve görevlendirilecek öğretmenler okul müdürlüğünce belirlenir. Bu sınavlar dersleri aksatmayacak şekilde hafta içerisinde yapılacak şekilde planlanır. Gerektiğinde cumartesi ve pazar günlerinde de yapılabilir. </a:t>
            </a:r>
            <a:endParaRPr lang="tr-TR" sz="600" b="0" dirty="0" smtClean="0">
              <a:latin typeface="Times New Roman" panose="02020603050405020304" pitchFamily="18" charset="0"/>
              <a:cs typeface="Times New Roman" panose="02020603050405020304" pitchFamily="18" charset="0"/>
            </a:endParaRPr>
          </a:p>
          <a:p>
            <a:pPr algn="just">
              <a:spcBef>
                <a:spcPts val="0"/>
              </a:spcBef>
            </a:pPr>
            <a:r>
              <a:rPr lang="tr-TR" sz="600" b="0" dirty="0" smtClean="0">
                <a:latin typeface="Times New Roman" panose="02020603050405020304" pitchFamily="18" charset="0"/>
                <a:cs typeface="Times New Roman" panose="02020603050405020304" pitchFamily="18" charset="0"/>
              </a:rPr>
              <a:t>d</a:t>
            </a:r>
            <a:r>
              <a:rPr lang="tr-TR" sz="600" b="0" dirty="0">
                <a:latin typeface="Times New Roman" panose="02020603050405020304" pitchFamily="18" charset="0"/>
                <a:cs typeface="Times New Roman" panose="02020603050405020304" pitchFamily="18" charset="0"/>
              </a:rPr>
              <a:t>) </a:t>
            </a:r>
            <a:r>
              <a:rPr lang="tr-TR" sz="600" b="0" dirty="0" smtClean="0">
                <a:latin typeface="Times New Roman" panose="02020603050405020304" pitchFamily="18" charset="0"/>
                <a:cs typeface="Times New Roman" panose="02020603050405020304" pitchFamily="18" charset="0"/>
              </a:rPr>
              <a:t>Okuldan </a:t>
            </a:r>
            <a:r>
              <a:rPr lang="tr-TR" sz="600" b="0" dirty="0">
                <a:latin typeface="Times New Roman" panose="02020603050405020304" pitchFamily="18" charset="0"/>
                <a:cs typeface="Times New Roman" panose="02020603050405020304" pitchFamily="18" charset="0"/>
              </a:rPr>
              <a:t>mezun olamayan 12 </a:t>
            </a:r>
            <a:r>
              <a:rPr lang="tr-TR" sz="600" b="0" dirty="0" err="1">
                <a:latin typeface="Times New Roman" panose="02020603050405020304" pitchFamily="18" charset="0"/>
                <a:cs typeface="Times New Roman" panose="02020603050405020304" pitchFamily="18" charset="0"/>
              </a:rPr>
              <a:t>nci</a:t>
            </a:r>
            <a:r>
              <a:rPr lang="tr-TR" sz="600" b="0" dirty="0">
                <a:latin typeface="Times New Roman" panose="02020603050405020304" pitchFamily="18" charset="0"/>
                <a:cs typeface="Times New Roman" panose="02020603050405020304" pitchFamily="18" charset="0"/>
              </a:rPr>
              <a:t> sınıf öğrencileri ile devamsızlık tebligatı yapıldığı hâlde okula veya sınavlara </a:t>
            </a:r>
            <a:r>
              <a:rPr lang="tr-TR" sz="600" b="0" dirty="0" smtClean="0">
                <a:latin typeface="Times New Roman" panose="02020603050405020304" pitchFamily="18" charset="0"/>
                <a:cs typeface="Times New Roman" panose="02020603050405020304" pitchFamily="18" charset="0"/>
              </a:rPr>
              <a:t>katılımları sağlanamayan </a:t>
            </a:r>
            <a:r>
              <a:rPr lang="tr-TR" sz="600" b="0" dirty="0">
                <a:latin typeface="Times New Roman" panose="02020603050405020304" pitchFamily="18" charset="0"/>
                <a:cs typeface="Times New Roman" panose="02020603050405020304" pitchFamily="18" charset="0"/>
              </a:rPr>
              <a:t>öğrenciler, sorumluluk sınavına girmek istediklerine dair yazılı taleplerini kayıtlı oldukları </a:t>
            </a:r>
            <a:r>
              <a:rPr lang="tr-TR" sz="600" b="0" dirty="0" smtClean="0">
                <a:latin typeface="Times New Roman" panose="02020603050405020304" pitchFamily="18" charset="0"/>
                <a:cs typeface="Times New Roman" panose="02020603050405020304" pitchFamily="18" charset="0"/>
              </a:rPr>
              <a:t>okul müdürlüğüne </a:t>
            </a:r>
            <a:r>
              <a:rPr lang="tr-TR" sz="600" b="0" dirty="0">
                <a:latin typeface="Times New Roman" panose="02020603050405020304" pitchFamily="18" charset="0"/>
                <a:cs typeface="Times New Roman" panose="02020603050405020304" pitchFamily="18" charset="0"/>
              </a:rPr>
              <a:t>sınav tarihinden 5 iş günü öncesine kadar bildirmeleri hâlinde sorumluluk sınavı planına </a:t>
            </a:r>
            <a:r>
              <a:rPr lang="tr-TR" sz="600" b="0" dirty="0" smtClean="0">
                <a:latin typeface="Times New Roman" panose="02020603050405020304" pitchFamily="18" charset="0"/>
                <a:cs typeface="Times New Roman" panose="02020603050405020304" pitchFamily="18" charset="0"/>
              </a:rPr>
              <a:t>dâhil edilir</a:t>
            </a:r>
            <a:r>
              <a:rPr lang="tr-TR" sz="600" b="0" dirty="0">
                <a:latin typeface="Times New Roman" panose="02020603050405020304" pitchFamily="18" charset="0"/>
                <a:cs typeface="Times New Roman" panose="02020603050405020304" pitchFamily="18" charset="0"/>
              </a:rPr>
              <a:t>. </a:t>
            </a:r>
            <a:endParaRPr lang="tr-TR" sz="600" b="0" dirty="0" smtClean="0">
              <a:latin typeface="Times New Roman" panose="02020603050405020304" pitchFamily="18" charset="0"/>
              <a:cs typeface="Times New Roman" panose="02020603050405020304" pitchFamily="18" charset="0"/>
            </a:endParaRPr>
          </a:p>
          <a:p>
            <a:pPr algn="just">
              <a:spcBef>
                <a:spcPts val="0"/>
              </a:spcBef>
            </a:pPr>
            <a:r>
              <a:rPr lang="tr-TR" sz="600" b="0" dirty="0" smtClean="0">
                <a:latin typeface="Times New Roman" panose="02020603050405020304" pitchFamily="18" charset="0"/>
                <a:cs typeface="Times New Roman" panose="02020603050405020304" pitchFamily="18" charset="0"/>
              </a:rPr>
              <a:t>(3) Yılsonu beceri sınavında başarısız olan öğrencilerin bu derslere ait sorumluluk sınavları, iş dosyası dikkate alınmaksızın yazılı ve/veya uygulamalı sınav şeklinde yapılır. (Ek cümle:RG-26/3/2017-30019) Kalfalık sınavında başarısız olan öğrenciler ise ilk sorumluluk sınavı döneminde beceri sınavı esaslarına göre yeniden kalfalık sınavına alınır. </a:t>
            </a:r>
          </a:p>
          <a:p>
            <a:pPr algn="just">
              <a:spcBef>
                <a:spcPts val="0"/>
              </a:spcBef>
            </a:pPr>
            <a:r>
              <a:rPr lang="tr-TR" sz="1200" b="0" dirty="0" smtClean="0">
                <a:latin typeface="Times New Roman" panose="02020603050405020304" pitchFamily="18" charset="0"/>
                <a:cs typeface="Times New Roman" panose="02020603050405020304" pitchFamily="18" charset="0"/>
              </a:rPr>
              <a:t>(4Bir </a:t>
            </a:r>
            <a:r>
              <a:rPr lang="tr-TR" sz="1200" b="0" dirty="0">
                <a:latin typeface="Times New Roman" panose="02020603050405020304" pitchFamily="18" charset="0"/>
                <a:cs typeface="Times New Roman" panose="02020603050405020304" pitchFamily="18" charset="0"/>
              </a:rPr>
              <a:t>dersin sorumluluğu, o dersin </a:t>
            </a:r>
            <a:r>
              <a:rPr lang="tr-TR" sz="1200" dirty="0">
                <a:latin typeface="Times New Roman" panose="02020603050405020304" pitchFamily="18" charset="0"/>
                <a:cs typeface="Times New Roman" panose="02020603050405020304" pitchFamily="18" charset="0"/>
              </a:rPr>
              <a:t>sorumluluk sınavından en az 50 puan</a:t>
            </a:r>
            <a:r>
              <a:rPr lang="tr-TR" sz="1200" b="0" dirty="0">
                <a:latin typeface="Times New Roman" panose="02020603050405020304" pitchFamily="18" charset="0"/>
                <a:cs typeface="Times New Roman" panose="02020603050405020304" pitchFamily="18" charset="0"/>
              </a:rPr>
              <a:t> alınması hâlinde kalkar</a:t>
            </a:r>
            <a:r>
              <a:rPr lang="tr-TR" sz="1200" b="0" dirty="0" smtClean="0">
                <a:latin typeface="Times New Roman" panose="02020603050405020304" pitchFamily="18" charset="0"/>
                <a:cs typeface="Times New Roman" panose="02020603050405020304" pitchFamily="18" charset="0"/>
              </a:rPr>
              <a:t>.</a:t>
            </a:r>
          </a:p>
          <a:p>
            <a:pPr algn="just">
              <a:spcBef>
                <a:spcPts val="0"/>
              </a:spcBef>
            </a:pPr>
            <a:r>
              <a:rPr lang="tr-TR" sz="1050" b="0" dirty="0" smtClean="0">
                <a:latin typeface="Times New Roman" panose="02020603050405020304" pitchFamily="18" charset="0"/>
                <a:cs typeface="Times New Roman" panose="02020603050405020304" pitchFamily="18" charset="0"/>
              </a:rPr>
              <a:t>(</a:t>
            </a:r>
            <a:r>
              <a:rPr lang="tr-TR" sz="1050" b="0" dirty="0">
                <a:latin typeface="Times New Roman" panose="02020603050405020304" pitchFamily="18" charset="0"/>
                <a:cs typeface="Times New Roman" panose="02020603050405020304" pitchFamily="18" charset="0"/>
              </a:rPr>
              <a:t>5) Sorumluluk sınavlarına </a:t>
            </a:r>
            <a:r>
              <a:rPr lang="tr-TR" sz="1050" b="0" dirty="0" smtClean="0">
                <a:latin typeface="Times New Roman" panose="02020603050405020304" pitchFamily="18" charset="0"/>
                <a:cs typeface="Times New Roman" panose="02020603050405020304" pitchFamily="18" charset="0"/>
              </a:rPr>
              <a:t>itiraz edilmesi </a:t>
            </a:r>
            <a:r>
              <a:rPr lang="tr-TR" sz="1050" b="0" dirty="0">
                <a:latin typeface="Times New Roman" panose="02020603050405020304" pitchFamily="18" charset="0"/>
                <a:cs typeface="Times New Roman" panose="02020603050405020304" pitchFamily="18" charset="0"/>
              </a:rPr>
              <a:t>durumunda bu Yönetmeliğin 49 uncu madde hükümleri uygulanır. </a:t>
            </a:r>
            <a:endParaRPr lang="tr-TR" sz="1050" b="0" dirty="0" smtClean="0">
              <a:latin typeface="Times New Roman" panose="02020603050405020304" pitchFamily="18" charset="0"/>
              <a:cs typeface="Times New Roman" panose="02020603050405020304" pitchFamily="18" charset="0"/>
            </a:endParaRPr>
          </a:p>
          <a:p>
            <a:pPr algn="just">
              <a:spcBef>
                <a:spcPts val="0"/>
              </a:spcBef>
            </a:pPr>
            <a:r>
              <a:rPr lang="tr-TR" sz="1200" b="0" dirty="0" smtClean="0">
                <a:latin typeface="Times New Roman" panose="02020603050405020304" pitchFamily="18" charset="0"/>
                <a:cs typeface="Times New Roman" panose="02020603050405020304" pitchFamily="18" charset="0"/>
              </a:rPr>
              <a:t>( 6) </a:t>
            </a:r>
            <a:r>
              <a:rPr lang="tr-TR" sz="1200" b="0" dirty="0">
                <a:latin typeface="Times New Roman" panose="02020603050405020304" pitchFamily="18" charset="0"/>
                <a:cs typeface="Times New Roman" panose="02020603050405020304" pitchFamily="18" charset="0"/>
              </a:rPr>
              <a:t>Sorumluluk sınavı sonunda tek dersten başarısızlığı bulunan son sınıf öğrencileri için aynı usulle takip eden hafta içinde bir sınav daha yapılır. </a:t>
            </a:r>
          </a:p>
        </p:txBody>
      </p:sp>
    </p:spTree>
    <p:extLst>
      <p:ext uri="{BB962C8B-B14F-4D97-AF65-F5344CB8AC3E}">
        <p14:creationId xmlns:p14="http://schemas.microsoft.com/office/powerpoint/2010/main" val="660762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404664"/>
            <a:ext cx="3672408" cy="2736304"/>
          </a:xfrm>
        </p:spPr>
        <p:txBody>
          <a:bodyPr/>
          <a:lstStyle/>
          <a:p>
            <a:r>
              <a:rPr lang="tr-TR" dirty="0" smtClean="0"/>
              <a:t>Ortaöğretim kurumları yönetmeliği</a:t>
            </a:r>
            <a:endParaRPr lang="tr-TR" dirty="0"/>
          </a:p>
        </p:txBody>
      </p:sp>
    </p:spTree>
    <p:extLst>
      <p:ext uri="{BB962C8B-B14F-4D97-AF65-F5344CB8AC3E}">
        <p14:creationId xmlns:p14="http://schemas.microsoft.com/office/powerpoint/2010/main" val="10088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Sınıf tekrarı ve öğrenim hakkı</a:t>
            </a:r>
          </a:p>
        </p:txBody>
      </p:sp>
      <p:sp>
        <p:nvSpPr>
          <p:cNvPr id="3" name="İçerik Yer Tutucusu 2"/>
          <p:cNvSpPr>
            <a:spLocks noGrp="1"/>
          </p:cNvSpPr>
          <p:nvPr>
            <p:ph idx="1"/>
          </p:nvPr>
        </p:nvSpPr>
        <p:spPr/>
        <p:txBody>
          <a:bodyPr>
            <a:noAutofit/>
          </a:bodyPr>
          <a:lstStyle/>
          <a:p>
            <a:r>
              <a:rPr lang="tr-TR" sz="1200" dirty="0">
                <a:latin typeface="Times New Roman" panose="02020603050405020304" pitchFamily="18" charset="0"/>
                <a:cs typeface="Times New Roman" panose="02020603050405020304" pitchFamily="18" charset="0"/>
              </a:rPr>
              <a:t>MADDE </a:t>
            </a:r>
            <a:r>
              <a:rPr lang="tr-TR" sz="1200" dirty="0" smtClean="0">
                <a:latin typeface="Times New Roman" panose="02020603050405020304" pitchFamily="18" charset="0"/>
                <a:cs typeface="Times New Roman" panose="02020603050405020304" pitchFamily="18" charset="0"/>
              </a:rPr>
              <a:t>59</a:t>
            </a:r>
          </a:p>
          <a:p>
            <a:r>
              <a:rPr lang="tr-TR" sz="1200" b="0" dirty="0" smtClean="0">
                <a:latin typeface="Times New Roman" panose="02020603050405020304" pitchFamily="18" charset="0"/>
                <a:cs typeface="Times New Roman" panose="02020603050405020304" pitchFamily="18" charset="0"/>
              </a:rPr>
              <a:t> </a:t>
            </a:r>
            <a:r>
              <a:rPr lang="tr-TR" sz="1200" b="0" dirty="0">
                <a:latin typeface="Times New Roman" panose="02020603050405020304" pitchFamily="18" charset="0"/>
                <a:cs typeface="Times New Roman" panose="02020603050405020304" pitchFamily="18" charset="0"/>
              </a:rPr>
              <a:t>(1) Öğrencilerden; </a:t>
            </a:r>
          </a:p>
          <a:p>
            <a:pPr>
              <a:buAutoNum type="alphaLcParenR"/>
            </a:pPr>
            <a:r>
              <a:rPr lang="tr-TR" sz="1200" b="0" dirty="0" smtClean="0">
                <a:latin typeface="Times New Roman" panose="02020603050405020304" pitchFamily="18" charset="0"/>
                <a:cs typeface="Times New Roman" panose="02020603050405020304" pitchFamily="18" charset="0"/>
              </a:rPr>
              <a:t>Doğrudan</a:t>
            </a:r>
            <a:r>
              <a:rPr lang="tr-TR" sz="1200" b="0" dirty="0">
                <a:latin typeface="Times New Roman" panose="02020603050405020304" pitchFamily="18" charset="0"/>
                <a:cs typeface="Times New Roman" panose="02020603050405020304" pitchFamily="18" charset="0"/>
              </a:rPr>
              <a:t>, yılsonu başarı puanıyla veya sorumlu olarak sınıf geçemeyenlerle </a:t>
            </a:r>
            <a:r>
              <a:rPr lang="tr-TR" sz="1200" dirty="0">
                <a:latin typeface="Times New Roman" panose="02020603050405020304" pitchFamily="18" charset="0"/>
                <a:cs typeface="Times New Roman" panose="02020603050405020304" pitchFamily="18" charset="0"/>
              </a:rPr>
              <a:t>devamsızlık</a:t>
            </a:r>
            <a:r>
              <a:rPr lang="tr-TR" sz="1200" b="0" dirty="0">
                <a:latin typeface="Times New Roman" panose="02020603050405020304" pitchFamily="18" charset="0"/>
                <a:cs typeface="Times New Roman" panose="02020603050405020304" pitchFamily="18" charset="0"/>
              </a:rPr>
              <a:t> nedeniyle başarısız sayılanlar sınıf tekrar eder. </a:t>
            </a:r>
            <a:r>
              <a:rPr lang="tr-TR" sz="1200" b="0" dirty="0" smtClean="0">
                <a:latin typeface="Times New Roman" panose="02020603050405020304" pitchFamily="18" charset="0"/>
                <a:cs typeface="Times New Roman" panose="02020603050405020304" pitchFamily="18" charset="0"/>
              </a:rPr>
              <a:t>Sınıf </a:t>
            </a:r>
            <a:r>
              <a:rPr lang="tr-TR" sz="1200" b="0" dirty="0">
                <a:latin typeface="Times New Roman" panose="02020603050405020304" pitchFamily="18" charset="0"/>
                <a:cs typeface="Times New Roman" panose="02020603050405020304" pitchFamily="18" charset="0"/>
              </a:rPr>
              <a:t>tekrarı hazırlık sınıfı hariç, orta öğrenim süresince en fazla bir defa yapılır. Öğrenim süresi içinde </a:t>
            </a:r>
            <a:r>
              <a:rPr lang="tr-TR" sz="1200" dirty="0">
                <a:latin typeface="Times New Roman" panose="02020603050405020304" pitchFamily="18" charset="0"/>
                <a:cs typeface="Times New Roman" panose="02020603050405020304" pitchFamily="18" charset="0"/>
              </a:rPr>
              <a:t>ikinci defa sınıf tekrarı </a:t>
            </a:r>
            <a:r>
              <a:rPr lang="tr-TR" sz="1200" b="0" dirty="0">
                <a:latin typeface="Times New Roman" panose="02020603050405020304" pitchFamily="18" charset="0"/>
                <a:cs typeface="Times New Roman" panose="02020603050405020304" pitchFamily="18" charset="0"/>
              </a:rPr>
              <a:t>durumuna düşen öğrencilerin ders yılı sonunda okulla ilişiği kesilerek veli ve öğrenci talebi de dikkate alınarak mesleki eğitim merkezine, Açık Öğretim Lisesine, Mesleki Açık Öğretim Lisesine veya Açık Öğretim İmam Hatip Lisesine kayıtları yapılır. </a:t>
            </a:r>
            <a:endParaRPr lang="tr-TR" sz="1200" b="0" dirty="0" smtClean="0">
              <a:latin typeface="Times New Roman" panose="02020603050405020304" pitchFamily="18" charset="0"/>
              <a:cs typeface="Times New Roman" panose="02020603050405020304" pitchFamily="18" charset="0"/>
            </a:endParaRPr>
          </a:p>
          <a:p>
            <a:pPr>
              <a:buAutoNum type="alphaLcParenR"/>
            </a:pPr>
            <a:r>
              <a:rPr lang="tr-TR" sz="1200" b="0" dirty="0" smtClean="0">
                <a:latin typeface="Times New Roman" panose="02020603050405020304" pitchFamily="18" charset="0"/>
                <a:cs typeface="Times New Roman" panose="02020603050405020304" pitchFamily="18" charset="0"/>
              </a:rPr>
              <a:t>b</a:t>
            </a:r>
            <a:r>
              <a:rPr lang="tr-TR" sz="1200" b="0" dirty="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Okuldan </a:t>
            </a:r>
            <a:r>
              <a:rPr lang="tr-TR" sz="1200" dirty="0">
                <a:latin typeface="Times New Roman" panose="02020603050405020304" pitchFamily="18" charset="0"/>
                <a:cs typeface="Times New Roman" panose="02020603050405020304" pitchFamily="18" charset="0"/>
              </a:rPr>
              <a:t>mezun olamayan </a:t>
            </a:r>
            <a:r>
              <a:rPr lang="tr-TR" sz="1200" dirty="0" smtClean="0">
                <a:latin typeface="Times New Roman" panose="02020603050405020304" pitchFamily="18" charset="0"/>
                <a:cs typeface="Times New Roman" panose="02020603050405020304" pitchFamily="18" charset="0"/>
              </a:rPr>
              <a:t>12’nci </a:t>
            </a:r>
            <a:r>
              <a:rPr lang="tr-TR" sz="1200" dirty="0">
                <a:latin typeface="Times New Roman" panose="02020603050405020304" pitchFamily="18" charset="0"/>
                <a:cs typeface="Times New Roman" panose="02020603050405020304" pitchFamily="18" charset="0"/>
              </a:rPr>
              <a:t>sınıf öğrencilerinden</a:t>
            </a:r>
            <a:r>
              <a:rPr lang="tr-TR" sz="1200" b="0" dirty="0">
                <a:latin typeface="Times New Roman" panose="02020603050405020304" pitchFamily="18" charset="0"/>
                <a:cs typeface="Times New Roman" panose="02020603050405020304" pitchFamily="18" charset="0"/>
              </a:rPr>
              <a:t> sınıf tekrar etme hakkı bulunanlar başarısız olunan ders sayısına bakılmaksızın sınıf tekrar edebilir. </a:t>
            </a:r>
            <a:r>
              <a:rPr lang="tr-TR" sz="1200" b="0" dirty="0" smtClean="0">
                <a:latin typeface="Times New Roman" panose="02020603050405020304" pitchFamily="18" charset="0"/>
                <a:cs typeface="Times New Roman" panose="02020603050405020304" pitchFamily="18" charset="0"/>
              </a:rPr>
              <a:t>Ancak</a:t>
            </a:r>
            <a:r>
              <a:rPr lang="tr-TR" sz="1200" b="0" dirty="0">
                <a:latin typeface="Times New Roman" panose="02020603050405020304" pitchFamily="18" charset="0"/>
                <a:cs typeface="Times New Roman" panose="02020603050405020304" pitchFamily="18" charset="0"/>
              </a:rPr>
              <a:t>, sınıf tekrar etmek istemeyen öğrencilerden sınıf tekrarı yapmış olanlar bir, sınıf tekrarı yapmamış olanlar ise iki öğretim yılı daha başarısız oldukları derslerden </a:t>
            </a:r>
            <a:r>
              <a:rPr lang="tr-TR" sz="1200" dirty="0">
                <a:latin typeface="Times New Roman" panose="02020603050405020304" pitchFamily="18" charset="0"/>
                <a:cs typeface="Times New Roman" panose="02020603050405020304" pitchFamily="18" charset="0"/>
              </a:rPr>
              <a:t>sorumluluk sınavına girebilir</a:t>
            </a:r>
            <a:r>
              <a:rPr lang="tr-TR" sz="1200" dirty="0" smtClean="0">
                <a:latin typeface="Times New Roman" panose="02020603050405020304" pitchFamily="18" charset="0"/>
                <a:cs typeface="Times New Roman" panose="02020603050405020304" pitchFamily="18" charset="0"/>
              </a:rPr>
              <a:t>. </a:t>
            </a:r>
            <a:r>
              <a:rPr lang="tr-TR" sz="600" b="0" dirty="0">
                <a:latin typeface="Times New Roman" panose="02020603050405020304" pitchFamily="18" charset="0"/>
                <a:cs typeface="Times New Roman" panose="02020603050405020304" pitchFamily="18" charset="0"/>
              </a:rPr>
              <a:t>Ustalık sınavında başarısız olan öğrenciler beceri sınavı esaslarına göre sorumluluk sınavlarına alınır. Bu sınavlar sonunda da başarısız olan öğrencilerin öğretim yılı sonunda okulla ilişiği kesilerek Açık Öğretim Lisesine, Mesleki Açık Öğretim Lisesine veya Açık Öğretim İmam Hatip Lisesine kayıtları yapılır. c) (Değişik:RG-28/10/2016-29871) Özürleri nedeniyle; hazırlık sınıfı öğrencileri(Değişik ibare:RG-1/9/2018-30522) dâhil okula devam edemeyen, okula devam ettikleri hâlde iki dönem puanı alamayan öğrenciler, durumlarını belgelendirmeleri kaydıyla o yıla ait öğrenim haklarını kullanmamış sayılır. (Mülga cümle:RG-13/10/2021-31627) ç) (Ek:RG-1/9/2018-30522) (Değişik:RG-8/9/2023-32303)Mesleki eğitim merkezi programlarına kayıtlı öğrencilerden; doğrudan veya sorumlu olarak sınıf geçemeyenler ile devamsızlık nedeniyle başarısız sayılanlar sınıf tekrar ederler. Sınıf tekrarı en fazla iki defa yapılır. Öğrenim süresi içinde üçüncü defa sınıf tekrarı durumuna düşen öğrencilerin ders yılı sonunda ilişiği kesilerek öğrenci ve veli talebi doğrultusunda Açık Öğretim Lisesi, Mesleki Açık Öğretim Lisesi veya Açık Öğretim İmam Hatip Lisesine yönlendirilerek kayıtları yapılır. d) (Ek:RG-13/10/2021-31627)11 inci sınıf sonunda mesleki ve teknik ortaöğretim kurumlarına geçiş yapmak isteyen öğrenciler o yıla ait öğrenim haklarını kullanmamış sayılır. 11 inci sınıf sonunda Anadolu imam hatip liselerine geçen öğrenciler de istemeleri hâlinde bu kapsamda değerlendirilirler.</a:t>
            </a:r>
            <a:r>
              <a:rPr lang="tr-TR" sz="1200" b="0" dirty="0">
                <a:latin typeface="Times New Roman" panose="02020603050405020304" pitchFamily="18" charset="0"/>
                <a:cs typeface="Times New Roman" panose="02020603050405020304" pitchFamily="18" charset="0"/>
              </a:rPr>
              <a:t> e) </a:t>
            </a:r>
            <a:r>
              <a:rPr lang="tr-TR" sz="600" b="0" dirty="0">
                <a:latin typeface="Times New Roman" panose="02020603050405020304" pitchFamily="18" charset="0"/>
                <a:cs typeface="Times New Roman" panose="02020603050405020304" pitchFamily="18" charset="0"/>
              </a:rPr>
              <a:t>(Ek:RG-13/10/2021-31627) Öğrenim hakkının kullanılmamış sayılması hâli, öğrenim süresince </a:t>
            </a:r>
            <a:r>
              <a:rPr lang="tr-TR" sz="600" b="0" dirty="0" smtClean="0">
                <a:latin typeface="Times New Roman" panose="02020603050405020304" pitchFamily="18" charset="0"/>
                <a:cs typeface="Times New Roman" panose="02020603050405020304" pitchFamily="18" charset="0"/>
              </a:rPr>
              <a:t>iki eğitim </a:t>
            </a:r>
            <a:r>
              <a:rPr lang="tr-TR" sz="600" b="0" dirty="0">
                <a:latin typeface="Times New Roman" panose="02020603050405020304" pitchFamily="18" charset="0"/>
                <a:cs typeface="Times New Roman" panose="02020603050405020304" pitchFamily="18" charset="0"/>
              </a:rPr>
              <a:t>ve öğretim yılıyla sınırlıdır. (2) (Ek:RG-26/3/2017-30019) (Mülga:RG-15/11/2022-32014) (3) (Ek:RG-8/9/2023-32303) 11 inci sınıfın sonunda kalfalık belgesi almaya hak kazanamayan mesleki eğitim merkezi öğrencilerinden bu Yönetmeliğin 58 inci maddesine göre yapılan ilk sorumluluk sınavlarında başarılı olanlar 12 </a:t>
            </a:r>
            <a:r>
              <a:rPr lang="tr-TR" sz="600" b="0" dirty="0" err="1">
                <a:latin typeface="Times New Roman" panose="02020603050405020304" pitchFamily="18" charset="0"/>
                <a:cs typeface="Times New Roman" panose="02020603050405020304" pitchFamily="18" charset="0"/>
              </a:rPr>
              <a:t>nci</a:t>
            </a:r>
            <a:r>
              <a:rPr lang="tr-TR" sz="600" b="0" dirty="0">
                <a:latin typeface="Times New Roman" panose="02020603050405020304" pitchFamily="18" charset="0"/>
                <a:cs typeface="Times New Roman" panose="02020603050405020304" pitchFamily="18" charset="0"/>
              </a:rPr>
              <a:t> sınıfa devam eder, bu sınavlar sonucunda kalfalık </a:t>
            </a:r>
            <a:r>
              <a:rPr lang="tr-TR" sz="600" b="0" dirty="0" err="1">
                <a:latin typeface="Times New Roman" panose="02020603050405020304" pitchFamily="18" charset="0"/>
                <a:cs typeface="Times New Roman" panose="02020603050405020304" pitchFamily="18" charset="0"/>
              </a:rPr>
              <a:t>belgesinialmaya</a:t>
            </a:r>
            <a:r>
              <a:rPr lang="tr-TR" sz="600" b="0" dirty="0">
                <a:latin typeface="Times New Roman" panose="02020603050405020304" pitchFamily="18" charset="0"/>
                <a:cs typeface="Times New Roman" panose="02020603050405020304" pitchFamily="18" charset="0"/>
              </a:rPr>
              <a:t> hak kazanamayanlar ise 11 </a:t>
            </a:r>
            <a:r>
              <a:rPr lang="tr-TR" sz="600" b="0" dirty="0" err="1">
                <a:latin typeface="Times New Roman" panose="02020603050405020304" pitchFamily="18" charset="0"/>
                <a:cs typeface="Times New Roman" panose="02020603050405020304" pitchFamily="18" charset="0"/>
              </a:rPr>
              <a:t>incisınıfın</a:t>
            </a:r>
            <a:r>
              <a:rPr lang="tr-TR" sz="600" b="0" dirty="0">
                <a:latin typeface="Times New Roman" panose="02020603050405020304" pitchFamily="18" charset="0"/>
                <a:cs typeface="Times New Roman" panose="02020603050405020304" pitchFamily="18" charset="0"/>
              </a:rPr>
              <a:t> işletmede </a:t>
            </a:r>
            <a:r>
              <a:rPr lang="tr-TR" sz="600" b="0" dirty="0" err="1">
                <a:latin typeface="Times New Roman" panose="02020603050405020304" pitchFamily="18" charset="0"/>
                <a:cs typeface="Times New Roman" panose="02020603050405020304" pitchFamily="18" charset="0"/>
              </a:rPr>
              <a:t>meslekieğitimini</a:t>
            </a:r>
            <a:r>
              <a:rPr lang="tr-TR" sz="600" b="0" dirty="0">
                <a:latin typeface="Times New Roman" panose="02020603050405020304" pitchFamily="18" charset="0"/>
                <a:cs typeface="Times New Roman" panose="02020603050405020304" pitchFamily="18" charset="0"/>
              </a:rPr>
              <a:t> tekrar eder</a:t>
            </a:r>
            <a:r>
              <a:rPr lang="tr-TR" sz="1200" b="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07934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764704"/>
            <a:ext cx="684247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8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rot="19140000">
            <a:off x="529856" y="1533813"/>
            <a:ext cx="5648623" cy="1204306"/>
          </a:xfrm>
        </p:spPr>
        <p:txBody>
          <a:bodyPr/>
          <a:lstStyle/>
          <a:p>
            <a:r>
              <a:rPr lang="tr-TR" cap="none" dirty="0" smtClean="0"/>
              <a:t>OKUL KURALLARI Bilgilendirme Semineri</a:t>
            </a:r>
            <a:endParaRPr lang="tr-TR" cap="none" dirty="0"/>
          </a:p>
        </p:txBody>
      </p:sp>
      <p:sp>
        <p:nvSpPr>
          <p:cNvPr id="3" name="Alt Başlık 2"/>
          <p:cNvSpPr>
            <a:spLocks noGrp="1"/>
          </p:cNvSpPr>
          <p:nvPr>
            <p:ph type="subTitle" idx="1"/>
          </p:nvPr>
        </p:nvSpPr>
        <p:spPr>
          <a:xfrm rot="19140000">
            <a:off x="1109249" y="2195362"/>
            <a:ext cx="6511131" cy="643343"/>
          </a:xfrm>
        </p:spPr>
        <p:txBody>
          <a:bodyPr>
            <a:normAutofit fontScale="92500" lnSpcReduction="20000"/>
          </a:bodyPr>
          <a:lstStyle/>
          <a:p>
            <a:r>
              <a:rPr lang="tr-TR" sz="1800" b="1" u="sng" spc="-150" dirty="0" smtClean="0"/>
              <a:t>REHBERLİK SERVİSİ</a:t>
            </a:r>
          </a:p>
          <a:p>
            <a:r>
              <a:rPr lang="tr-TR" sz="2000" b="1" spc="-150" dirty="0" smtClean="0">
                <a:solidFill>
                  <a:srgbClr val="002060"/>
                </a:solidFill>
              </a:rPr>
              <a:t>Birol şen – </a:t>
            </a:r>
            <a:r>
              <a:rPr lang="tr-TR" sz="2000" b="1" spc="-150" dirty="0" err="1" smtClean="0">
                <a:solidFill>
                  <a:srgbClr val="002060"/>
                </a:solidFill>
              </a:rPr>
              <a:t>mustafa</a:t>
            </a:r>
            <a:r>
              <a:rPr lang="tr-TR" sz="2000" b="1" spc="-150" dirty="0" smtClean="0">
                <a:solidFill>
                  <a:srgbClr val="002060"/>
                </a:solidFill>
              </a:rPr>
              <a:t> fatih </a:t>
            </a:r>
            <a:r>
              <a:rPr lang="tr-TR" sz="2000" b="1" spc="-150" dirty="0" err="1" smtClean="0">
                <a:solidFill>
                  <a:srgbClr val="002060"/>
                </a:solidFill>
              </a:rPr>
              <a:t>akay</a:t>
            </a:r>
            <a:endParaRPr lang="tr-TR" sz="2000" b="1" spc="-150" dirty="0">
              <a:solidFill>
                <a:srgbClr val="002060"/>
              </a:solidFill>
            </a:endParaRPr>
          </a:p>
        </p:txBody>
      </p:sp>
      <p:sp>
        <p:nvSpPr>
          <p:cNvPr id="4" name="Dikdörtgen 3"/>
          <p:cNvSpPr/>
          <p:nvPr/>
        </p:nvSpPr>
        <p:spPr>
          <a:xfrm>
            <a:off x="0" y="5916809"/>
            <a:ext cx="9172640" cy="923330"/>
          </a:xfrm>
          <a:prstGeom prst="rect">
            <a:avLst/>
          </a:prstGeom>
          <a:noFill/>
        </p:spPr>
        <p:txBody>
          <a:bodyPr wrap="none" lIns="91440" tIns="45720" rIns="91440" bIns="45720">
            <a:spAutoFit/>
          </a:bodyPr>
          <a:lstStyle/>
          <a:p>
            <a:pPr algn="ctr"/>
            <a:r>
              <a:rPr lang="tr-TR" sz="5400" dirty="0" smtClean="0">
                <a:ln w="17780" cmpd="sng">
                  <a:solidFill>
                    <a:srgbClr val="FFFFFF"/>
                  </a:solidFill>
                  <a:prstDash val="solid"/>
                  <a:miter lim="800000"/>
                </a:ln>
                <a:solidFill>
                  <a:schemeClr val="bg1"/>
                </a:solidFill>
              </a:rPr>
              <a:t>Dinlediğiniz İçin Teşekkürler </a:t>
            </a:r>
            <a:r>
              <a:rPr lang="tr-TR" sz="5400" dirty="0" smtClean="0">
                <a:ln w="17780" cmpd="sng">
                  <a:solidFill>
                    <a:srgbClr val="FFFFFF"/>
                  </a:solidFill>
                  <a:prstDash val="solid"/>
                  <a:miter lim="800000"/>
                </a:ln>
                <a:solidFill>
                  <a:schemeClr val="bg1"/>
                </a:solidFill>
                <a:sym typeface="Wingdings" panose="05000000000000000000" pitchFamily="2" charset="2"/>
              </a:rPr>
              <a:t></a:t>
            </a:r>
            <a:endParaRPr lang="tr-TR" sz="5400" cap="none" spc="0" dirty="0">
              <a:ln w="17780" cmpd="sng">
                <a:solidFill>
                  <a:srgbClr val="FFFFFF"/>
                </a:solidFill>
                <a:prstDash val="solid"/>
                <a:miter lim="800000"/>
              </a:ln>
              <a:solidFill>
                <a:schemeClr val="bg1"/>
              </a:solidFill>
            </a:endParaRPr>
          </a:p>
        </p:txBody>
      </p:sp>
    </p:spTree>
    <p:extLst>
      <p:ext uri="{BB962C8B-B14F-4D97-AF65-F5344CB8AC3E}">
        <p14:creationId xmlns:p14="http://schemas.microsoft.com/office/powerpoint/2010/main" val="1501695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dirty="0">
                <a:solidFill>
                  <a:srgbClr val="002060"/>
                </a:solidFill>
              </a:rPr>
              <a:t>1. Ortaöğretim Kurumları Yönetmeliği Nedir?</a:t>
            </a:r>
          </a:p>
        </p:txBody>
      </p:sp>
      <p:sp>
        <p:nvSpPr>
          <p:cNvPr id="3" name="İçerik Yer Tutucusu 2"/>
          <p:cNvSpPr>
            <a:spLocks noGrp="1"/>
          </p:cNvSpPr>
          <p:nvPr>
            <p:ph idx="1"/>
          </p:nvPr>
        </p:nvSpPr>
        <p:spPr/>
        <p:txBody>
          <a:bodyPr/>
          <a:lstStyle/>
          <a:p>
            <a:r>
              <a:rPr lang="tr-TR" b="0" dirty="0"/>
              <a:t>Ortaöğretim okullarında (liselerde) öğrenci, öğretmen ve yönetim arasındaki </a:t>
            </a:r>
            <a:r>
              <a:rPr lang="tr-TR" b="0" dirty="0" smtClean="0"/>
              <a:t>ilişkileri düzenleyen </a:t>
            </a:r>
            <a:r>
              <a:rPr lang="tr-TR" b="0" dirty="0"/>
              <a:t>resmi kurallar bütünüdür</a:t>
            </a:r>
            <a:r>
              <a:rPr lang="tr-TR" b="0" dirty="0" smtClean="0"/>
              <a:t>.</a:t>
            </a:r>
          </a:p>
          <a:p>
            <a:endParaRPr lang="tr-TR" b="0" dirty="0" smtClean="0"/>
          </a:p>
          <a:p>
            <a:r>
              <a:rPr lang="tr-TR" b="0" dirty="0" smtClean="0"/>
              <a:t>Okul </a:t>
            </a:r>
            <a:r>
              <a:rPr lang="tr-TR" b="0" dirty="0"/>
              <a:t>içindeki tüm işleyişi belirler ve öğrencilerin hak ve sorumluluklarını tanımlar.</a:t>
            </a:r>
          </a:p>
        </p:txBody>
      </p:sp>
    </p:spTree>
    <p:extLst>
      <p:ext uri="{BB962C8B-B14F-4D97-AF65-F5344CB8AC3E}">
        <p14:creationId xmlns:p14="http://schemas.microsoft.com/office/powerpoint/2010/main" val="3868093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2. Öğrencİ HAKLARI	</a:t>
            </a:r>
            <a:endParaRPr lang="tr-TR" dirty="0"/>
          </a:p>
        </p:txBody>
      </p:sp>
      <p:sp>
        <p:nvSpPr>
          <p:cNvPr id="3" name="İçerik Yer Tutucusu 2"/>
          <p:cNvSpPr>
            <a:spLocks noGrp="1"/>
          </p:cNvSpPr>
          <p:nvPr>
            <p:ph idx="1"/>
          </p:nvPr>
        </p:nvSpPr>
        <p:spPr/>
        <p:txBody>
          <a:bodyPr/>
          <a:lstStyle/>
          <a:p>
            <a:r>
              <a:rPr lang="tr-TR" dirty="0"/>
              <a:t>Eğitim Hakkı: </a:t>
            </a:r>
            <a:r>
              <a:rPr lang="tr-TR" b="0" dirty="0"/>
              <a:t>Her öğrenciye nitelikli bir eğitim sağlanması</a:t>
            </a:r>
            <a:r>
              <a:rPr lang="tr-TR" b="0" dirty="0" smtClean="0"/>
              <a:t>.</a:t>
            </a:r>
          </a:p>
          <a:p>
            <a:r>
              <a:rPr lang="tr-TR" dirty="0" smtClean="0"/>
              <a:t>Kişisel </a:t>
            </a:r>
            <a:r>
              <a:rPr lang="tr-TR" dirty="0"/>
              <a:t>Gelişim Hakkı:</a:t>
            </a:r>
            <a:r>
              <a:rPr lang="tr-TR" b="0" dirty="0"/>
              <a:t> Öğrencilerin yeteneklerine göre yönlendirilmesi ve kendilerini geliştirme imkanı</a:t>
            </a:r>
            <a:r>
              <a:rPr lang="tr-TR" b="0" dirty="0" smtClean="0"/>
              <a:t>.</a:t>
            </a:r>
          </a:p>
          <a:p>
            <a:r>
              <a:rPr lang="tr-TR" dirty="0" smtClean="0"/>
              <a:t>Güvenlik </a:t>
            </a:r>
            <a:r>
              <a:rPr lang="tr-TR" dirty="0"/>
              <a:t>Hakkı: </a:t>
            </a:r>
            <a:r>
              <a:rPr lang="tr-TR" b="0" dirty="0"/>
              <a:t>Öğrencilerin okulda kendilerini güvende hissetmesi</a:t>
            </a:r>
            <a:r>
              <a:rPr lang="tr-TR" b="0" dirty="0" smtClean="0"/>
              <a:t>.</a:t>
            </a:r>
          </a:p>
          <a:p>
            <a:r>
              <a:rPr lang="tr-TR" dirty="0" smtClean="0"/>
              <a:t>Bilgiye Erişim Hakkı:</a:t>
            </a:r>
            <a:r>
              <a:rPr lang="tr-TR" b="0" dirty="0" smtClean="0"/>
              <a:t> </a:t>
            </a:r>
            <a:r>
              <a:rPr lang="tr-TR" b="0" dirty="0"/>
              <a:t>Ders içeriklerine, rehberlik hizmetlerine ve bilgilendirici materyallere erişim</a:t>
            </a:r>
            <a:r>
              <a:rPr lang="tr-TR" b="0" dirty="0" smtClean="0"/>
              <a:t>.</a:t>
            </a:r>
          </a:p>
          <a:p>
            <a:r>
              <a:rPr lang="tr-TR" dirty="0" smtClean="0"/>
              <a:t>Disiplin </a:t>
            </a:r>
            <a:r>
              <a:rPr lang="tr-TR" dirty="0"/>
              <a:t>ve Adalet Hakkı: </a:t>
            </a:r>
            <a:r>
              <a:rPr lang="tr-TR" b="0" dirty="0"/>
              <a:t>Her öğrencinin eşit muamele görmesi ve adil disiplin süreçlerinin işletilmesi.</a:t>
            </a:r>
          </a:p>
        </p:txBody>
      </p:sp>
    </p:spTree>
    <p:extLst>
      <p:ext uri="{BB962C8B-B14F-4D97-AF65-F5344CB8AC3E}">
        <p14:creationId xmlns:p14="http://schemas.microsoft.com/office/powerpoint/2010/main" val="731930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3.Öğrencİ SorumluluklarI</a:t>
            </a:r>
            <a:endParaRPr lang="tr-TR" dirty="0"/>
          </a:p>
        </p:txBody>
      </p:sp>
      <p:sp>
        <p:nvSpPr>
          <p:cNvPr id="3" name="İçerik Yer Tutucusu 2"/>
          <p:cNvSpPr>
            <a:spLocks noGrp="1"/>
          </p:cNvSpPr>
          <p:nvPr>
            <p:ph idx="1"/>
          </p:nvPr>
        </p:nvSpPr>
        <p:spPr/>
        <p:txBody>
          <a:bodyPr/>
          <a:lstStyle/>
          <a:p>
            <a:r>
              <a:rPr lang="tr-TR" dirty="0"/>
              <a:t>Derse Katılım: </a:t>
            </a:r>
            <a:r>
              <a:rPr lang="tr-TR" b="0" dirty="0"/>
              <a:t>Düzenli olarak derslere katılmak ve verilen ödevleri yerine getirmek</a:t>
            </a:r>
            <a:r>
              <a:rPr lang="tr-TR" b="0" dirty="0" smtClean="0"/>
              <a:t>.</a:t>
            </a:r>
          </a:p>
          <a:p>
            <a:r>
              <a:rPr lang="tr-TR" dirty="0" smtClean="0"/>
              <a:t>Davranış </a:t>
            </a:r>
            <a:r>
              <a:rPr lang="tr-TR" dirty="0"/>
              <a:t>Kuralları: </a:t>
            </a:r>
            <a:r>
              <a:rPr lang="tr-TR" b="0" dirty="0"/>
              <a:t>Okulun belirlediği davranış kurallarına uymak, saygılı ve hoşgörülü olmak</a:t>
            </a:r>
            <a:r>
              <a:rPr lang="tr-TR" b="0" dirty="0" smtClean="0"/>
              <a:t>.</a:t>
            </a:r>
          </a:p>
          <a:p>
            <a:r>
              <a:rPr lang="tr-TR" dirty="0" smtClean="0"/>
              <a:t>Eşyalar </a:t>
            </a:r>
            <a:r>
              <a:rPr lang="tr-TR" dirty="0"/>
              <a:t>ve Okul Malzemeleri: </a:t>
            </a:r>
            <a:r>
              <a:rPr lang="tr-TR" b="0" dirty="0"/>
              <a:t>Okul araç ve gereçlerine özen göstermek ve okulun düzenini korumak</a:t>
            </a:r>
            <a:r>
              <a:rPr lang="tr-TR" b="0" dirty="0" smtClean="0"/>
              <a:t>.</a:t>
            </a:r>
          </a:p>
          <a:p>
            <a:r>
              <a:rPr lang="tr-TR" dirty="0" smtClean="0"/>
              <a:t>Devamsızlık </a:t>
            </a:r>
            <a:r>
              <a:rPr lang="tr-TR" dirty="0"/>
              <a:t>ve Geç Kalma: </a:t>
            </a:r>
            <a:r>
              <a:rPr lang="tr-TR" b="0" dirty="0"/>
              <a:t>Devamsızlık limitlerine dikkat etmek ve geç kalmamaya özen göstermek</a:t>
            </a:r>
            <a:r>
              <a:rPr lang="tr-TR" b="0" dirty="0" smtClean="0"/>
              <a:t>.</a:t>
            </a:r>
          </a:p>
          <a:p>
            <a:r>
              <a:rPr lang="tr-TR" dirty="0" smtClean="0"/>
              <a:t>Ders </a:t>
            </a:r>
            <a:r>
              <a:rPr lang="tr-TR" dirty="0"/>
              <a:t>ve Sınav Kuralları: </a:t>
            </a:r>
            <a:r>
              <a:rPr lang="tr-TR" b="0" dirty="0"/>
              <a:t>Sınavlarda kopya çekmemek ve ders kurallarına uymak.</a:t>
            </a:r>
          </a:p>
        </p:txBody>
      </p:sp>
    </p:spTree>
    <p:extLst>
      <p:ext uri="{BB962C8B-B14F-4D97-AF65-F5344CB8AC3E}">
        <p14:creationId xmlns:p14="http://schemas.microsoft.com/office/powerpoint/2010/main" val="791069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4. </a:t>
            </a:r>
            <a:r>
              <a:rPr lang="tr-TR" dirty="0" smtClean="0"/>
              <a:t>DİSİPLİN KURALLARI		</a:t>
            </a:r>
            <a:endParaRPr lang="tr-TR" dirty="0"/>
          </a:p>
        </p:txBody>
      </p:sp>
      <p:sp>
        <p:nvSpPr>
          <p:cNvPr id="3" name="İçerik Yer Tutucusu 2"/>
          <p:cNvSpPr>
            <a:spLocks noGrp="1"/>
          </p:cNvSpPr>
          <p:nvPr>
            <p:ph idx="1"/>
          </p:nvPr>
        </p:nvSpPr>
        <p:spPr/>
        <p:txBody>
          <a:bodyPr/>
          <a:lstStyle/>
          <a:p>
            <a:pPr marL="216000"/>
            <a:r>
              <a:rPr lang="tr-TR" b="0" dirty="0"/>
              <a:t>Uyarı ve Kınama: Küçük ihlallerde öğrencilere uyarı veya kınama cezası verilebilir</a:t>
            </a:r>
            <a:r>
              <a:rPr lang="tr-TR" b="0" dirty="0" smtClean="0"/>
              <a:t>.</a:t>
            </a:r>
          </a:p>
          <a:p>
            <a:pPr marL="216000"/>
            <a:r>
              <a:rPr lang="tr-TR" b="0" dirty="0" smtClean="0"/>
              <a:t>Kısa </a:t>
            </a:r>
            <a:r>
              <a:rPr lang="tr-TR" b="0" dirty="0"/>
              <a:t>Süreli Uzaklaştırma: Daha ciddi ihlallerde kısa süreli uzaklaştırma cezası </a:t>
            </a:r>
            <a:r>
              <a:rPr lang="tr-TR" b="0" dirty="0" smtClean="0"/>
              <a:t>uygulanabilir.</a:t>
            </a:r>
          </a:p>
          <a:p>
            <a:pPr marL="216000"/>
            <a:r>
              <a:rPr lang="tr-TR" b="0" dirty="0" smtClean="0"/>
              <a:t>Okuldan </a:t>
            </a:r>
            <a:r>
              <a:rPr lang="tr-TR" b="0" dirty="0"/>
              <a:t>Uzun Süreli Uzaklaştırma: Devamlı veya büyük ihlallerde uzun süreli uzaklaştırma söz konusu olabilir</a:t>
            </a:r>
            <a:r>
              <a:rPr lang="tr-TR" b="0" dirty="0" smtClean="0"/>
              <a:t>.</a:t>
            </a:r>
          </a:p>
          <a:p>
            <a:pPr marL="216000"/>
            <a:r>
              <a:rPr lang="tr-TR" b="0" dirty="0" smtClean="0"/>
              <a:t>Disiplin </a:t>
            </a:r>
            <a:r>
              <a:rPr lang="tr-TR" b="0" dirty="0"/>
              <a:t>Süreci: Disiplin sürecinde öğrencinin savunma hakkı vardır ve öğrenci velisi bilgilendirilir</a:t>
            </a:r>
            <a:r>
              <a:rPr lang="tr-TR" b="0" dirty="0" smtClean="0"/>
              <a:t>.</a:t>
            </a:r>
          </a:p>
          <a:p>
            <a:pPr>
              <a:buAutoNum type="alphaLcParenR"/>
            </a:pPr>
            <a:r>
              <a:rPr lang="tr-TR" dirty="0" smtClean="0"/>
              <a:t>Kınama</a:t>
            </a:r>
            <a:r>
              <a:rPr lang="tr-TR" dirty="0"/>
              <a:t>, </a:t>
            </a:r>
            <a:endParaRPr lang="tr-TR" dirty="0" smtClean="0"/>
          </a:p>
          <a:p>
            <a:pPr>
              <a:buAutoNum type="alphaLcParenR"/>
            </a:pPr>
            <a:r>
              <a:rPr lang="tr-TR" dirty="0" smtClean="0"/>
              <a:t>b</a:t>
            </a:r>
            <a:r>
              <a:rPr lang="tr-TR" dirty="0"/>
              <a:t>) Okuldan kısa süreli uzaklaştırma, </a:t>
            </a:r>
            <a:endParaRPr lang="tr-TR" dirty="0" smtClean="0"/>
          </a:p>
          <a:p>
            <a:pPr>
              <a:buAutoNum type="alphaLcParenR"/>
            </a:pPr>
            <a:r>
              <a:rPr lang="tr-TR" dirty="0" smtClean="0"/>
              <a:t>c</a:t>
            </a:r>
            <a:r>
              <a:rPr lang="tr-TR" dirty="0"/>
              <a:t>) Okul değiştirme, </a:t>
            </a:r>
            <a:endParaRPr lang="tr-TR" dirty="0" smtClean="0"/>
          </a:p>
          <a:p>
            <a:pPr>
              <a:buAutoNum type="alphaLcParenR"/>
            </a:pPr>
            <a:r>
              <a:rPr lang="tr-TR" dirty="0" smtClean="0"/>
              <a:t>ç</a:t>
            </a:r>
            <a:r>
              <a:rPr lang="tr-TR" dirty="0"/>
              <a:t>) Örgün eğitim dışına </a:t>
            </a:r>
            <a:r>
              <a:rPr lang="tr-TR" dirty="0" smtClean="0"/>
              <a:t>çıkarma</a:t>
            </a:r>
            <a:endParaRPr lang="tr-TR" dirty="0"/>
          </a:p>
        </p:txBody>
      </p:sp>
      <p:sp>
        <p:nvSpPr>
          <p:cNvPr id="4" name="Metin kutusu 3"/>
          <p:cNvSpPr txBox="1"/>
          <p:nvPr/>
        </p:nvSpPr>
        <p:spPr>
          <a:xfrm>
            <a:off x="1115616" y="5836622"/>
            <a:ext cx="7377341" cy="369332"/>
          </a:xfrm>
          <a:prstGeom prst="rect">
            <a:avLst/>
          </a:prstGeom>
          <a:noFill/>
        </p:spPr>
        <p:txBody>
          <a:bodyPr wrap="none" rtlCol="0">
            <a:spAutoFit/>
          </a:bodyPr>
          <a:lstStyle/>
          <a:p>
            <a:r>
              <a:rPr lang="tr-TR" b="1" dirty="0"/>
              <a:t>https://ogm.meb.gov.tr/meb_iys_dosyalar/2016_11/03111224_ooky.pdf</a:t>
            </a:r>
          </a:p>
        </p:txBody>
      </p:sp>
    </p:spTree>
    <p:extLst>
      <p:ext uri="{BB962C8B-B14F-4D97-AF65-F5344CB8AC3E}">
        <p14:creationId xmlns:p14="http://schemas.microsoft.com/office/powerpoint/2010/main" val="3260618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332656"/>
            <a:ext cx="7520940" cy="548640"/>
          </a:xfrm>
        </p:spPr>
        <p:txBody>
          <a:bodyPr/>
          <a:lstStyle/>
          <a:p>
            <a:r>
              <a:rPr lang="tr-TR" sz="1800" dirty="0">
                <a:latin typeface="Algerian" panose="04020705040A02060702" pitchFamily="82" charset="0"/>
              </a:rPr>
              <a:t>Disiplin cezasını gerektiren davranış ve fiiller</a:t>
            </a:r>
          </a:p>
        </p:txBody>
      </p:sp>
      <p:sp>
        <p:nvSpPr>
          <p:cNvPr id="3" name="İçerik Yer Tutucusu 2"/>
          <p:cNvSpPr>
            <a:spLocks noGrp="1"/>
          </p:cNvSpPr>
          <p:nvPr>
            <p:ph idx="1"/>
          </p:nvPr>
        </p:nvSpPr>
        <p:spPr>
          <a:xfrm>
            <a:off x="822960" y="1100628"/>
            <a:ext cx="6197312" cy="3579849"/>
          </a:xfrm>
        </p:spPr>
        <p:txBody>
          <a:bodyPr>
            <a:normAutofit fontScale="92500" lnSpcReduction="20000"/>
          </a:bodyPr>
          <a:lstStyle/>
          <a:p>
            <a:r>
              <a:rPr lang="tr-TR" dirty="0" smtClean="0"/>
              <a:t>MADDE 164</a:t>
            </a:r>
          </a:p>
          <a:p>
            <a:r>
              <a:rPr lang="tr-TR" dirty="0"/>
              <a:t>K</a:t>
            </a:r>
            <a:r>
              <a:rPr lang="tr-TR" dirty="0" smtClean="0"/>
              <a:t>ınama</a:t>
            </a:r>
          </a:p>
          <a:p>
            <a:r>
              <a:rPr lang="tr-TR" b="0" dirty="0" smtClean="0"/>
              <a:t>a)Okulu</a:t>
            </a:r>
            <a:r>
              <a:rPr lang="tr-TR" b="0" dirty="0"/>
              <a:t>, okul eşyasını ve çevresini kirletmek, </a:t>
            </a:r>
            <a:endParaRPr lang="tr-TR" b="0" dirty="0" smtClean="0"/>
          </a:p>
          <a:p>
            <a:r>
              <a:rPr lang="tr-TR" b="0" dirty="0" smtClean="0"/>
              <a:t>b</a:t>
            </a:r>
            <a:r>
              <a:rPr lang="tr-TR" b="0" dirty="0"/>
              <a:t>) Yapması gereken görevleri yapmamak, </a:t>
            </a:r>
            <a:endParaRPr lang="tr-TR" b="0" dirty="0" smtClean="0"/>
          </a:p>
          <a:p>
            <a:r>
              <a:rPr lang="tr-TR" b="0" dirty="0" smtClean="0"/>
              <a:t>c</a:t>
            </a:r>
            <a:r>
              <a:rPr lang="tr-TR" b="0" dirty="0"/>
              <a:t>) Kılık-kıyafete ilişkin mevzuat hükümlerine uymamak, </a:t>
            </a:r>
            <a:endParaRPr lang="tr-TR" b="0" dirty="0" smtClean="0"/>
          </a:p>
          <a:p>
            <a:r>
              <a:rPr lang="tr-TR" b="0" dirty="0" smtClean="0"/>
              <a:t>ç</a:t>
            </a:r>
            <a:r>
              <a:rPr lang="tr-TR" b="0" dirty="0"/>
              <a:t>) </a:t>
            </a:r>
            <a:r>
              <a:rPr lang="tr-TR" b="0" dirty="0" smtClean="0"/>
              <a:t>Tütün </a:t>
            </a:r>
            <a:r>
              <a:rPr lang="tr-TR" b="0" dirty="0"/>
              <a:t>ve tütün mamullerini bulundurmak veya kullanmak, </a:t>
            </a:r>
            <a:endParaRPr lang="tr-TR" b="0" dirty="0" smtClean="0"/>
          </a:p>
          <a:p>
            <a:r>
              <a:rPr lang="tr-TR" b="0" dirty="0" smtClean="0"/>
              <a:t>d</a:t>
            </a:r>
            <a:r>
              <a:rPr lang="tr-TR" b="0" dirty="0"/>
              <a:t>) Başkasına ait eşyayı izinsiz almak veya kullanmak, </a:t>
            </a:r>
            <a:endParaRPr lang="tr-TR" b="0" dirty="0" smtClean="0"/>
          </a:p>
          <a:p>
            <a:r>
              <a:rPr lang="tr-TR" b="0" dirty="0" smtClean="0"/>
              <a:t>e</a:t>
            </a:r>
            <a:r>
              <a:rPr lang="tr-TR" b="0" dirty="0"/>
              <a:t>) Yalan </a:t>
            </a:r>
            <a:r>
              <a:rPr lang="tr-TR" b="0" dirty="0" smtClean="0"/>
              <a:t>söylemek, </a:t>
            </a:r>
          </a:p>
          <a:p>
            <a:r>
              <a:rPr lang="tr-TR" b="0" dirty="0" smtClean="0"/>
              <a:t>f) Okula </a:t>
            </a:r>
            <a:r>
              <a:rPr lang="tr-TR" b="0" dirty="0"/>
              <a:t>geldiği hâlde özürsüz eğitim ve öğretim faaliyetlerine, törenlere, sosyal etkinliklere ve okul pansiyonlarında etüde katılmamak, geç katılmak veya bunlardan erken ayrılmak, </a:t>
            </a:r>
            <a:endParaRPr lang="tr-TR" b="0" dirty="0" smtClean="0"/>
          </a:p>
          <a:p>
            <a:r>
              <a:rPr lang="tr-TR" b="0" dirty="0" smtClean="0"/>
              <a:t>g</a:t>
            </a:r>
            <a:r>
              <a:rPr lang="tr-TR" b="0" dirty="0"/>
              <a:t>) </a:t>
            </a:r>
            <a:r>
              <a:rPr lang="tr-TR" b="0" dirty="0" smtClean="0"/>
              <a:t>Okul </a:t>
            </a:r>
            <a:r>
              <a:rPr lang="tr-TR" b="0" dirty="0"/>
              <a:t>kütüphanesi, atölye, laboratuvar, pansiyon veya diğer bölümlerden aldığı kitap, araç-gereç ve malzemeyi, eksik vermek veya kötü kullanmak, </a:t>
            </a:r>
            <a:endParaRPr lang="tr-TR" b="0" dirty="0" smtClean="0"/>
          </a:p>
        </p:txBody>
      </p:sp>
      <p:sp>
        <p:nvSpPr>
          <p:cNvPr id="4" name="Dikdörtgen 3"/>
          <p:cNvSpPr/>
          <p:nvPr/>
        </p:nvSpPr>
        <p:spPr>
          <a:xfrm rot="2160799">
            <a:off x="6654038" y="782413"/>
            <a:ext cx="2452916" cy="923330"/>
          </a:xfrm>
          <a:prstGeom prst="rect">
            <a:avLst/>
          </a:prstGeom>
          <a:solidFill>
            <a:schemeClr val="accent2"/>
          </a:solid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
            </a: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ınama</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C:\Users\User\Downloads\hazar-okul-sirasi-1012414-B-02NNV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22101"/>
            <a:ext cx="3059832" cy="18358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217"/>
          <a:stretch/>
        </p:blipFill>
        <p:spPr bwMode="auto">
          <a:xfrm>
            <a:off x="3059832" y="5036972"/>
            <a:ext cx="1512168" cy="182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0530"/>
          <a:stretch/>
        </p:blipFill>
        <p:spPr bwMode="auto">
          <a:xfrm>
            <a:off x="4572000" y="5059836"/>
            <a:ext cx="1872208" cy="180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5010133"/>
            <a:ext cx="2771800" cy="184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7" descr="Bayburt’ta Filistin için bayrak töreni ve saygı duruş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2920" y="2996951"/>
            <a:ext cx="1572079" cy="88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0353" y="3881247"/>
            <a:ext cx="1564647" cy="117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605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1800" dirty="0">
                <a:latin typeface="Algerian" panose="04020705040A02060702" pitchFamily="82" charset="0"/>
              </a:rPr>
              <a:t>Disiplin cezasını gerektiren davranış ve fiiller</a:t>
            </a:r>
            <a:endParaRPr lang="tr-TR" sz="1800" dirty="0"/>
          </a:p>
        </p:txBody>
      </p:sp>
      <p:sp>
        <p:nvSpPr>
          <p:cNvPr id="3" name="İçerik Yer Tutucusu 2"/>
          <p:cNvSpPr>
            <a:spLocks noGrp="1"/>
          </p:cNvSpPr>
          <p:nvPr>
            <p:ph idx="1"/>
          </p:nvPr>
        </p:nvSpPr>
        <p:spPr>
          <a:xfrm>
            <a:off x="822960" y="1100628"/>
            <a:ext cx="7520940" cy="3984556"/>
          </a:xfrm>
        </p:spPr>
        <p:txBody>
          <a:bodyPr>
            <a:normAutofit fontScale="85000" lnSpcReduction="20000"/>
          </a:bodyPr>
          <a:lstStyle/>
          <a:p>
            <a:pPr algn="just"/>
            <a:r>
              <a:rPr lang="tr-TR" sz="2300" b="0" dirty="0"/>
              <a:t>ğ) Kaba ve saygısız davranmak, </a:t>
            </a:r>
          </a:p>
          <a:p>
            <a:pPr algn="just"/>
            <a:r>
              <a:rPr lang="tr-TR" sz="2300" b="0" dirty="0"/>
              <a:t>h) Dersin ve ders dışı eğitim faaliyetlerinin akışını ve düzenini bozacak </a:t>
            </a:r>
            <a:endParaRPr lang="tr-TR" sz="2300" b="0" dirty="0" smtClean="0"/>
          </a:p>
          <a:p>
            <a:pPr algn="just"/>
            <a:r>
              <a:rPr lang="tr-TR" sz="2300" b="0" dirty="0" smtClean="0"/>
              <a:t>davranışlarda </a:t>
            </a:r>
            <a:r>
              <a:rPr lang="tr-TR" sz="2300" b="0" dirty="0"/>
              <a:t>bulunmak, </a:t>
            </a:r>
          </a:p>
          <a:p>
            <a:pPr algn="just"/>
            <a:r>
              <a:rPr lang="tr-TR" sz="2300" b="0" dirty="0"/>
              <a:t>ı) Kopya çekmek veya çekilmesine yardımcı olmak,</a:t>
            </a:r>
          </a:p>
          <a:p>
            <a:pPr algn="just"/>
            <a:r>
              <a:rPr lang="tr-TR" sz="1400" b="0" dirty="0"/>
              <a:t> i) Yatılı okullarda pansiyona geç gelmek,</a:t>
            </a:r>
          </a:p>
          <a:p>
            <a:pPr algn="just"/>
            <a:r>
              <a:rPr lang="tr-TR" sz="2300" b="0" dirty="0"/>
              <a:t> j)Müstehcen veya yasaklanmış araç, gereç ve dokümanları okula ve okula bağlı yerlere sokmak veya yanında bulundurmak, </a:t>
            </a:r>
          </a:p>
          <a:p>
            <a:pPr algn="just"/>
            <a:r>
              <a:rPr lang="tr-TR" sz="1300" b="0" dirty="0"/>
              <a:t>k) Kumar oynamaya yarayan araç-gereç ve doküman bulundurmak, </a:t>
            </a:r>
          </a:p>
          <a:p>
            <a:pPr algn="just"/>
            <a:r>
              <a:rPr lang="tr-TR" sz="2300" b="0" dirty="0"/>
              <a:t>l) Bilişim araçlarını amacı dışında kullanmak, </a:t>
            </a:r>
          </a:p>
          <a:p>
            <a:pPr algn="just"/>
            <a:r>
              <a:rPr lang="tr-TR" sz="1300" b="0" dirty="0"/>
              <a:t>m) Alınan sağlık ve güvenlik tedbirlerine uymamak,</a:t>
            </a:r>
            <a:r>
              <a:rPr lang="tr-TR" sz="2300" b="0" dirty="0"/>
              <a:t> </a:t>
            </a:r>
          </a:p>
          <a:p>
            <a:pPr algn="just"/>
            <a:r>
              <a:rPr lang="tr-TR" sz="2300" b="0" dirty="0"/>
              <a:t>n) Ders saatleri içinde öğretmenin bilgisi ve kontrolü dışında bilişim araçlarını açık tutarak dersin akışını bozmak</a:t>
            </a:r>
          </a:p>
          <a:p>
            <a:pPr algn="just"/>
            <a:endParaRPr lang="tr-TR" dirty="0"/>
          </a:p>
        </p:txBody>
      </p:sp>
      <p:sp>
        <p:nvSpPr>
          <p:cNvPr id="4" name="Dikdörtgen 3"/>
          <p:cNvSpPr/>
          <p:nvPr/>
        </p:nvSpPr>
        <p:spPr>
          <a:xfrm rot="2160799">
            <a:off x="6654039" y="605152"/>
            <a:ext cx="2452916" cy="923330"/>
          </a:xfrm>
          <a:prstGeom prst="rect">
            <a:avLst/>
          </a:prstGeom>
          <a:solidFill>
            <a:schemeClr val="accent2"/>
          </a:solid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
            </a: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ınama</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3109"/>
          <a:stretch/>
        </p:blipFill>
        <p:spPr bwMode="auto">
          <a:xfrm>
            <a:off x="0" y="5053384"/>
            <a:ext cx="3635896" cy="180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0955" y="5053384"/>
            <a:ext cx="3251561" cy="180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515" y="5053384"/>
            <a:ext cx="2251485" cy="181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862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1800" dirty="0">
                <a:latin typeface="Algerian" panose="04020705040A02060702" pitchFamily="82" charset="0"/>
              </a:rPr>
              <a:t>Disiplin cezasını gerektiren davranış ve fiiller</a:t>
            </a:r>
            <a:endParaRPr lang="tr-TR" sz="1800" dirty="0"/>
          </a:p>
        </p:txBody>
      </p:sp>
      <p:sp>
        <p:nvSpPr>
          <p:cNvPr id="3" name="İçerik Yer Tutucusu 2"/>
          <p:cNvSpPr>
            <a:spLocks noGrp="1"/>
          </p:cNvSpPr>
          <p:nvPr>
            <p:ph idx="1"/>
          </p:nvPr>
        </p:nvSpPr>
        <p:spPr>
          <a:xfrm>
            <a:off x="822960" y="1100628"/>
            <a:ext cx="7520940" cy="3984556"/>
          </a:xfrm>
        </p:spPr>
        <p:txBody>
          <a:bodyPr>
            <a:normAutofit fontScale="92500" lnSpcReduction="10000"/>
          </a:bodyPr>
          <a:lstStyle/>
          <a:p>
            <a:pPr algn="just">
              <a:buAutoNum type="alphaLcParenR"/>
            </a:pPr>
            <a:r>
              <a:rPr lang="tr-TR" sz="1800" b="0" dirty="0" smtClean="0"/>
              <a:t>Kişilere</a:t>
            </a:r>
            <a:r>
              <a:rPr lang="tr-TR" sz="1800" b="0" dirty="0"/>
              <a:t>, arkadaşlarına, okul yöneticilerine, </a:t>
            </a:r>
            <a:r>
              <a:rPr lang="tr-TR" sz="1800" b="0" dirty="0" smtClean="0"/>
              <a:t>öğretmenlerine</a:t>
            </a:r>
          </a:p>
          <a:p>
            <a:pPr marL="0" indent="0" algn="just"/>
            <a:r>
              <a:rPr lang="tr-TR" sz="1800" b="0" dirty="0" smtClean="0"/>
              <a:t> </a:t>
            </a:r>
            <a:r>
              <a:rPr lang="tr-TR" sz="1800" b="0" dirty="0"/>
              <a:t>ve diğer çalışanlarına karşı okul içinde ve dışında sözle, </a:t>
            </a:r>
            <a:endParaRPr lang="tr-TR" sz="1800" b="0" dirty="0" smtClean="0"/>
          </a:p>
          <a:p>
            <a:pPr marL="0" indent="0" algn="just"/>
            <a:r>
              <a:rPr lang="tr-TR" sz="1800" b="0" dirty="0" smtClean="0"/>
              <a:t>davranışla </a:t>
            </a:r>
            <a:r>
              <a:rPr lang="tr-TR" sz="1800" b="0" dirty="0"/>
              <a:t>veya sosyal medya üzerinden hakaret etmek, </a:t>
            </a:r>
            <a:endParaRPr lang="tr-TR" sz="1800" b="0" dirty="0" smtClean="0"/>
          </a:p>
          <a:p>
            <a:pPr marL="0" indent="0" algn="just"/>
            <a:r>
              <a:rPr lang="tr-TR" sz="1800" b="0" u="sng" dirty="0" smtClean="0"/>
              <a:t>hakareti </a:t>
            </a:r>
            <a:r>
              <a:rPr lang="tr-TR" sz="1800" b="0" u="sng" dirty="0"/>
              <a:t>paylaşmak, yaymak veya başkalarını bu davranışa kışkırtmak, </a:t>
            </a:r>
            <a:endParaRPr lang="tr-TR" sz="1800" b="0" u="sng" dirty="0" smtClean="0"/>
          </a:p>
          <a:p>
            <a:pPr marL="0" indent="0" algn="just"/>
            <a:r>
              <a:rPr lang="tr-TR" sz="1500" b="0" dirty="0" smtClean="0"/>
              <a:t>b) </a:t>
            </a:r>
            <a:r>
              <a:rPr lang="tr-TR" sz="1500" b="0" dirty="0"/>
              <a:t>Pansiyonun düzenini bozmak, pansiyonu terk etmek, gece izinsiz dışarıda kalmak, </a:t>
            </a:r>
            <a:endParaRPr lang="tr-TR" sz="1500" b="0" dirty="0" smtClean="0"/>
          </a:p>
          <a:p>
            <a:pPr marL="0" indent="0" algn="just"/>
            <a:r>
              <a:rPr lang="tr-TR" sz="1800" b="0" dirty="0" smtClean="0"/>
              <a:t>c</a:t>
            </a:r>
            <a:r>
              <a:rPr lang="tr-TR" sz="1800" b="0" dirty="0"/>
              <a:t>) Kişileri veya grupları dil, ırk, cinsiyet, siyasi düşünce, felsefi ve dini inançlarına göre ayırmayı, kınamayı, kötülemeyi amaçlayan davranışlarda bulunmak veya ayrımcılığı körükleyici semboller taşımak, </a:t>
            </a:r>
            <a:endParaRPr lang="tr-TR" sz="1800" b="0" dirty="0" smtClean="0"/>
          </a:p>
          <a:p>
            <a:pPr marL="0" indent="0" algn="just"/>
            <a:r>
              <a:rPr lang="tr-TR" sz="1500" b="0" dirty="0" smtClean="0"/>
              <a:t>ç)İzinsiz </a:t>
            </a:r>
            <a:r>
              <a:rPr lang="tr-TR" sz="1500" b="0" dirty="0"/>
              <a:t>gösteri, etkinlik ve toplantı düzenlemek, bu tür gösteri, etkinlik ve toplantılara katılmak, </a:t>
            </a:r>
            <a:endParaRPr lang="tr-TR" sz="1500" b="0" dirty="0" smtClean="0"/>
          </a:p>
          <a:p>
            <a:pPr marL="0" indent="0" algn="just"/>
            <a:r>
              <a:rPr lang="tr-TR" sz="1800" b="0" dirty="0" smtClean="0"/>
              <a:t>d</a:t>
            </a:r>
            <a:r>
              <a:rPr lang="tr-TR" sz="1800" b="0" dirty="0"/>
              <a:t>) Her türlü ortamda kumar oynamak veya oynatmak, </a:t>
            </a:r>
            <a:endParaRPr lang="tr-TR" sz="1800" b="0" dirty="0" smtClean="0"/>
          </a:p>
          <a:p>
            <a:pPr marL="0" indent="0" algn="just"/>
            <a:r>
              <a:rPr lang="tr-TR" sz="1800" b="0" dirty="0" smtClean="0"/>
              <a:t>e</a:t>
            </a:r>
            <a:r>
              <a:rPr lang="tr-TR" sz="1800" b="0" dirty="0"/>
              <a:t>) </a:t>
            </a:r>
            <a:r>
              <a:rPr lang="tr-TR" sz="1800" b="0" dirty="0" smtClean="0"/>
              <a:t>Okul </a:t>
            </a:r>
            <a:r>
              <a:rPr lang="tr-TR" sz="1800" b="0" dirty="0"/>
              <a:t>kurallarının uygulanmasını ve öğrencilere verilen görevlerin yapılmasını engellemek, </a:t>
            </a:r>
            <a:endParaRPr lang="tr-TR" sz="1800" b="0" dirty="0" smtClean="0"/>
          </a:p>
          <a:p>
            <a:pPr marL="0" indent="0" algn="just"/>
            <a:r>
              <a:rPr lang="tr-TR" sz="1800" b="0" u="sng" dirty="0" smtClean="0"/>
              <a:t>f</a:t>
            </a:r>
            <a:r>
              <a:rPr lang="tr-TR" sz="1800" b="0" u="sng" dirty="0"/>
              <a:t>) Başkalarına hakaret etmek</a:t>
            </a:r>
            <a:r>
              <a:rPr lang="tr-TR" sz="1800" b="0" dirty="0"/>
              <a:t>, </a:t>
            </a:r>
            <a:endParaRPr lang="tr-TR" b="0" dirty="0"/>
          </a:p>
        </p:txBody>
      </p:sp>
      <p:sp>
        <p:nvSpPr>
          <p:cNvPr id="4" name="Dikdörtgen 3"/>
          <p:cNvSpPr/>
          <p:nvPr/>
        </p:nvSpPr>
        <p:spPr>
          <a:xfrm rot="2160799">
            <a:off x="7102386" y="467364"/>
            <a:ext cx="1867159"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tr-TR" sz="2400" dirty="0"/>
              <a:t>1-5 </a:t>
            </a:r>
            <a:r>
              <a:rPr lang="tr-TR" sz="2400" dirty="0" smtClean="0"/>
              <a:t>gün</a:t>
            </a:r>
          </a:p>
          <a:p>
            <a:pPr algn="ctr"/>
            <a:r>
              <a:rPr lang="tr-TR" sz="2400" dirty="0" smtClean="0"/>
              <a:t>kısa </a:t>
            </a:r>
            <a:r>
              <a:rPr lang="tr-TR" sz="2400" dirty="0"/>
              <a:t>süreli uzaklaştırma</a:t>
            </a:r>
            <a:endPar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23172"/>
            <a:ext cx="1835696" cy="18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500" t="30987" r="14500" b="26346"/>
          <a:stretch/>
        </p:blipFill>
        <p:spPr bwMode="auto">
          <a:xfrm>
            <a:off x="1835696" y="5023173"/>
            <a:ext cx="4685134" cy="1837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0830" y="4581128"/>
            <a:ext cx="2623170" cy="227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9944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349</TotalTime>
  <Words>2710</Words>
  <Application>Microsoft Office PowerPoint</Application>
  <PresentationFormat>Ekran Gösterisi (4:3)</PresentationFormat>
  <Paragraphs>175</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Açılar</vt:lpstr>
      <vt:lpstr>OKUL KURALLARI bilgilendirme semineri</vt:lpstr>
      <vt:lpstr>Ortaöğretim kurumları yönetmeliği</vt:lpstr>
      <vt:lpstr>1. Ortaöğretim Kurumları Yönetmeliği Nedir?</vt:lpstr>
      <vt:lpstr>2. Öğrencİ HAKLARI </vt:lpstr>
      <vt:lpstr>3.Öğrencİ SorumluluklarI</vt:lpstr>
      <vt:lpstr>4. DİSİPLİN KURALLARI  </vt:lpstr>
      <vt:lpstr>Disiplin cezasını gerektiren davranış ve fiiller</vt:lpstr>
      <vt:lpstr>Disiplin cezasını gerektiren davranış ve fiiller</vt:lpstr>
      <vt:lpstr>Disiplin cezasını gerektiren davranış ve fiiller</vt:lpstr>
      <vt:lpstr>Disiplin cezasını gerektiren davranış ve fiiller</vt:lpstr>
      <vt:lpstr>Disiplin cezasını gerektiren davranış ve fiiller</vt:lpstr>
      <vt:lpstr>Disiplin cezasını gerektiren davranış ve fiiller</vt:lpstr>
      <vt:lpstr>Disiplin cezasını gerektiren davranış ve fiiller</vt:lpstr>
      <vt:lpstr>Disiplin cezasını gerektiren davranış ve fiiller</vt:lpstr>
      <vt:lpstr>Sınıf ders geçme kalma kuralları </vt:lpstr>
      <vt:lpstr>Tanımlar</vt:lpstr>
      <vt:lpstr>Ders yılı sonunda herhangi bir dersten başarılı sayılma </vt:lpstr>
      <vt:lpstr>Doğrudan sınıf geçme</vt:lpstr>
      <vt:lpstr>Sorumlu olarak sınıf geçme ve sorumluluğun kalkması </vt:lpstr>
      <vt:lpstr>Sınıf tekrarı ve öğrenim hakkı</vt:lpstr>
      <vt:lpstr>PowerPoint Sunusu</vt:lpstr>
      <vt:lpstr>OKUL KURALLARI Bilgilendirme Semineri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KURALLARI bilgilendirme semineri</dc:title>
  <dc:creator>User</dc:creator>
  <cp:lastModifiedBy>amtal</cp:lastModifiedBy>
  <cp:revision>21</cp:revision>
  <dcterms:created xsi:type="dcterms:W3CDTF">2024-11-04T07:52:35Z</dcterms:created>
  <dcterms:modified xsi:type="dcterms:W3CDTF">2024-11-19T06:47:06Z</dcterms:modified>
</cp:coreProperties>
</file>